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1"/>
  </p:notesMasterIdLst>
  <p:handoutMasterIdLst>
    <p:handoutMasterId r:id="rId42"/>
  </p:handoutMasterIdLst>
  <p:sldIdLst>
    <p:sldId id="256" r:id="rId2"/>
    <p:sldId id="306" r:id="rId3"/>
    <p:sldId id="310" r:id="rId4"/>
    <p:sldId id="311" r:id="rId5"/>
    <p:sldId id="312" r:id="rId6"/>
    <p:sldId id="334" r:id="rId7"/>
    <p:sldId id="337" r:id="rId8"/>
    <p:sldId id="338" r:id="rId9"/>
    <p:sldId id="335" r:id="rId10"/>
    <p:sldId id="286" r:id="rId11"/>
    <p:sldId id="288" r:id="rId12"/>
    <p:sldId id="298" r:id="rId13"/>
    <p:sldId id="300" r:id="rId14"/>
    <p:sldId id="374" r:id="rId15"/>
    <p:sldId id="384" r:id="rId16"/>
    <p:sldId id="387" r:id="rId17"/>
    <p:sldId id="388" r:id="rId18"/>
    <p:sldId id="302" r:id="rId19"/>
    <p:sldId id="355" r:id="rId20"/>
    <p:sldId id="358" r:id="rId21"/>
    <p:sldId id="359" r:id="rId22"/>
    <p:sldId id="360" r:id="rId23"/>
    <p:sldId id="389" r:id="rId24"/>
    <p:sldId id="304" r:id="rId25"/>
    <p:sldId id="307" r:id="rId26"/>
    <p:sldId id="332" r:id="rId27"/>
    <p:sldId id="328" r:id="rId28"/>
    <p:sldId id="329" r:id="rId29"/>
    <p:sldId id="330" r:id="rId30"/>
    <p:sldId id="331" r:id="rId31"/>
    <p:sldId id="333" r:id="rId32"/>
    <p:sldId id="313" r:id="rId33"/>
    <p:sldId id="318" r:id="rId34"/>
    <p:sldId id="326" r:id="rId35"/>
    <p:sldId id="327" r:id="rId36"/>
    <p:sldId id="324" r:id="rId37"/>
    <p:sldId id="305" r:id="rId38"/>
    <p:sldId id="308" r:id="rId39"/>
    <p:sldId id="309" r:id="rId40"/>
  </p:sldIdLst>
  <p:sldSz cx="9144000" cy="6858000" type="screen4x3"/>
  <p:notesSz cx="7010400" cy="9296400"/>
  <p:defaultTex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4" autoAdjust="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00"/>
    </p:cViewPr>
  </p:sorterViewPr>
  <p:notesViewPr>
    <p:cSldViewPr>
      <p:cViewPr varScale="1">
        <p:scale>
          <a:sx n="55" d="100"/>
          <a:sy n="55" d="100"/>
        </p:scale>
        <p:origin x="-1806"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 name="Date Placeholder 2"/>
          <p:cNvSpPr>
            <a:spLocks noGrp="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fld id="{420F6F12-AB19-4010-AC5E-2D6CA70B002E}" type="datetimeFigureOut">
              <a:rPr lang="en-US"/>
              <a:pPr>
                <a:defRPr/>
              </a:pPr>
              <a:t>7/13/2010</a:t>
            </a:fld>
            <a:endParaRPr lang="en-US"/>
          </a:p>
        </p:txBody>
      </p:sp>
      <p:sp>
        <p:nvSpPr>
          <p:cNvPr id="4" name="Footer Placeholder 3"/>
          <p:cNvSpPr>
            <a:spLocks noGrp="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r>
              <a:rPr lang="en-US"/>
              <a:t>WNYRIC - Messaging Services, JANUARY 2009</a:t>
            </a:r>
          </a:p>
        </p:txBody>
      </p:sp>
      <p:sp>
        <p:nvSpPr>
          <p:cNvPr id="5" name="Slide Number Placeholder 4"/>
          <p:cNvSpPr>
            <a:spLocks noGrp="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017CDD7C-6747-4330-8776-EF94CD3231EE}"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fld id="{5314D052-BF56-464E-B5BD-92F4683575F1}" type="datetimeFigureOut">
              <a:rPr lang="en-US"/>
              <a:pPr>
                <a:defRPr/>
              </a:pPr>
              <a:t>7/13/2010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r>
              <a:rPr lang="en-US"/>
              <a:t>WNYRIC - Messaging Services, JANUARY 2009</a:t>
            </a:r>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01C042DE-C50B-443B-A7E2-476C2A9F276D}"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smtClean="0"/>
              <a:t>WNYRIC - Messaging Services, JANUARY 2009</a:t>
            </a:r>
            <a:endParaRPr lang="en-US"/>
          </a:p>
        </p:txBody>
      </p:sp>
      <p:sp>
        <p:nvSpPr>
          <p:cNvPr id="5" name="Slide Number Placeholder 4"/>
          <p:cNvSpPr>
            <a:spLocks noGrp="1"/>
          </p:cNvSpPr>
          <p:nvPr>
            <p:ph type="sldNum" sz="quarter" idx="11"/>
          </p:nvPr>
        </p:nvSpPr>
        <p:spPr/>
        <p:txBody>
          <a:bodyPr/>
          <a:lstStyle/>
          <a:p>
            <a:pPr>
              <a:defRPr/>
            </a:pPr>
            <a:fld id="{01C042DE-C50B-443B-A7E2-476C2A9F276D}"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p:spPr>
      </p:sp>
      <p:sp>
        <p:nvSpPr>
          <p:cNvPr id="58371"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a:xfrm>
            <a:off x="935038" y="4416425"/>
            <a:ext cx="5140325" cy="4183063"/>
          </a:xfrm>
          <a:noFill/>
          <a:ln/>
        </p:spPr>
        <p:txBody>
          <a:bodyPr/>
          <a:lstStyle/>
          <a:p>
            <a:r>
              <a:rPr lang="en-US" dirty="0" smtClean="0"/>
              <a:t>P 101 3. 271</a:t>
            </a:r>
          </a:p>
        </p:txBody>
      </p:sp>
      <p:sp>
        <p:nvSpPr>
          <p:cNvPr id="61444"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A6282C81-A7A0-4F5E-82D9-00A733158A26}" type="slidenum">
              <a:rPr lang="en-US" sz="1200">
                <a:solidFill>
                  <a:schemeClr val="tx1"/>
                </a:solidFill>
                <a:latin typeface="Times New Roman" pitchFamily="18" charset="0"/>
              </a:rPr>
              <a:pPr algn="r" defTabSz="931863" eaLnBrk="0" hangingPunct="0"/>
              <a:t>14</a:t>
            </a:fld>
            <a:endParaRPr lang="en-US" sz="1200">
              <a:solidFill>
                <a:schemeClr val="tx1"/>
              </a:solidFill>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a:xfrm>
            <a:off x="935038" y="4416425"/>
            <a:ext cx="5140325" cy="4183063"/>
          </a:xfrm>
          <a:noFill/>
          <a:ln/>
        </p:spPr>
        <p:txBody>
          <a:bodyPr/>
          <a:lstStyle/>
          <a:p>
            <a:r>
              <a:rPr lang="en-US" dirty="0" smtClean="0"/>
              <a:t>same</a:t>
            </a:r>
          </a:p>
        </p:txBody>
      </p:sp>
      <p:sp>
        <p:nvSpPr>
          <p:cNvPr id="62468"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F2E01584-3B8D-40AF-A049-8343D2967DA1}" type="slidenum">
              <a:rPr lang="en-US" sz="1200">
                <a:solidFill>
                  <a:schemeClr val="tx1"/>
                </a:solidFill>
                <a:latin typeface="Times New Roman" pitchFamily="18" charset="0"/>
              </a:rPr>
              <a:pPr algn="r" defTabSz="931863" eaLnBrk="0" hangingPunct="0"/>
              <a:t>15</a:t>
            </a:fld>
            <a:endParaRPr lang="en-US" sz="1200">
              <a:solidFill>
                <a:schemeClr val="tx1"/>
              </a:solidFill>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a:xfrm>
            <a:off x="935038" y="4416425"/>
            <a:ext cx="5140325" cy="4183063"/>
          </a:xfrm>
          <a:noFill/>
          <a:ln/>
        </p:spPr>
        <p:txBody>
          <a:bodyPr/>
          <a:lstStyle/>
          <a:p>
            <a:r>
              <a:rPr lang="en-US" dirty="0" smtClean="0"/>
              <a:t>Litigation  potential – should alert to suspend information</a:t>
            </a:r>
            <a:r>
              <a:rPr lang="en-US" baseline="0" dirty="0" smtClean="0"/>
              <a:t> regarding records for this student.   Plus – save p 113 2 278</a:t>
            </a:r>
            <a:endParaRPr lang="en-US" dirty="0" smtClean="0"/>
          </a:p>
        </p:txBody>
      </p:sp>
      <p:sp>
        <p:nvSpPr>
          <p:cNvPr id="63492"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B6735A4D-3586-4B27-868F-3AE33FCF831A}" type="slidenum">
              <a:rPr lang="en-US" sz="1200">
                <a:solidFill>
                  <a:schemeClr val="tx1"/>
                </a:solidFill>
                <a:latin typeface="Times New Roman" pitchFamily="18" charset="0"/>
              </a:rPr>
              <a:pPr algn="r" defTabSz="931863" eaLnBrk="0" hangingPunct="0"/>
              <a:t>16</a:t>
            </a:fld>
            <a:endParaRPr lang="en-US" sz="1200">
              <a:solidFill>
                <a:schemeClr val="tx1"/>
              </a:solidFill>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a:xfrm>
            <a:off x="935038" y="4416425"/>
            <a:ext cx="5140325" cy="4183063"/>
          </a:xfrm>
          <a:noFill/>
          <a:ln/>
        </p:spPr>
        <p:txBody>
          <a:bodyPr/>
          <a:lstStyle/>
          <a:p>
            <a:endParaRPr lang="en-US" smtClean="0"/>
          </a:p>
        </p:txBody>
      </p:sp>
      <p:sp>
        <p:nvSpPr>
          <p:cNvPr id="64516"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4D488A8A-5570-4689-B9BE-4F0A21DE4E8B}" type="slidenum">
              <a:rPr lang="en-US" sz="1200">
                <a:solidFill>
                  <a:schemeClr val="tx1"/>
                </a:solidFill>
                <a:latin typeface="Times New Roman" pitchFamily="18" charset="0"/>
              </a:rPr>
              <a:pPr algn="r" defTabSz="931863" eaLnBrk="0" hangingPunct="0"/>
              <a:t>17</a:t>
            </a:fld>
            <a:endParaRPr lang="en-US" sz="1200">
              <a:solidFill>
                <a:schemeClr val="tx1"/>
              </a:solidFill>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a:noFill/>
          <a:ln/>
        </p:spPr>
        <p:txBody>
          <a:bodyPr/>
          <a:lstStyle/>
          <a:p>
            <a:endParaRPr lang="en-US" sz="900" b="1" i="1" dirty="0" smtClean="0">
              <a:solidFill>
                <a:srgbClr val="3399FF"/>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p:spPr>
      </p:sp>
      <p:sp>
        <p:nvSpPr>
          <p:cNvPr id="68611" name="Rectangle 3"/>
          <p:cNvSpPr>
            <a:spLocks noGrp="1"/>
          </p:cNvSpPr>
          <p:nvPr>
            <p:ph type="body" idx="1"/>
          </p:nvPr>
        </p:nvSpPr>
        <p:spPr>
          <a:noFill/>
          <a:ln/>
        </p:spPr>
        <p:txBody>
          <a:bodyPr/>
          <a:lstStyle/>
          <a:p>
            <a:endParaRPr lang="en-US" sz="100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a:noFill/>
          <a:ln/>
        </p:spPr>
        <p:txBody>
          <a:bodyPr/>
          <a:lstStyle/>
          <a:p>
            <a:pPr eaLnBrk="1" hangingPunct="1"/>
            <a:endParaRPr lang="en-US" dirty="0" smtClean="0"/>
          </a:p>
          <a:p>
            <a:pPr eaLnBrk="1" hangingPunct="1"/>
            <a:r>
              <a:rPr lang="en-US" dirty="0" smtClean="0"/>
              <a:t>It is the school district’s.  A district decides in their procedures who’s copy of the email or electronic copy is the one to archive. You will see better systems in place over next few years to allow for e-mail archiving and quick and easy retrieval for legal purposes.  E-mail policies will be more defined and communicated to staff.</a:t>
            </a:r>
          </a:p>
          <a:p>
            <a:r>
              <a:rPr lang="en-US" dirty="0" smtClean="0"/>
              <a:t>Part of the work of educating staff is about whose copy is the “official copy” of a record and therefore the individual’s responsibility to keep for the proper amount of time in whatever manner the district decides to accomplish this. Attachments as well as the data about the email need to be kept as well –header etc. </a:t>
            </a:r>
          </a:p>
          <a:p>
            <a:endParaRPr lang="en-US" dirty="0" smtClean="0"/>
          </a:p>
          <a:p>
            <a:pPr eaLnBrk="1" hangingPunct="1">
              <a:lnSpc>
                <a:spcPct val="90000"/>
              </a:lnSpc>
              <a:buFont typeface="Wingdings" pitchFamily="2" charset="2"/>
              <a:buNone/>
            </a:pPr>
            <a:r>
              <a:rPr lang="en-US" dirty="0" smtClean="0"/>
              <a:t>Don’t delete or destroy e-mails that may relate to a potential legal action – remember that the receiver will still have them</a:t>
            </a:r>
          </a:p>
          <a:p>
            <a:pPr eaLnBrk="1" hangingPunct="1">
              <a:lnSpc>
                <a:spcPct val="90000"/>
              </a:lnSpc>
              <a:buFont typeface="Wingdings" pitchFamily="2" charset="2"/>
              <a:buNone/>
            </a:pPr>
            <a:endParaRPr lang="en-US" dirty="0" smtClean="0"/>
          </a:p>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a:xfrm>
            <a:off x="935038" y="4416425"/>
            <a:ext cx="5140325" cy="4183063"/>
          </a:xfrm>
          <a:noFill/>
          <a:ln/>
        </p:spPr>
        <p:txBody>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a:noFill/>
          <a:ln/>
        </p:spPr>
        <p:txBody>
          <a:bodyPr/>
          <a:lstStyle/>
          <a:p>
            <a:endParaRPr lang="en-US" sz="10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p:spPr>
      </p:sp>
      <p:sp>
        <p:nvSpPr>
          <p:cNvPr id="51203" name="Rectangle 3"/>
          <p:cNvSpPr>
            <a:spLocks noGrp="1"/>
          </p:cNvSpPr>
          <p:nvPr>
            <p:ph type="body" idx="1"/>
          </p:nvPr>
        </p:nvSpPr>
        <p:spPr>
          <a:xfrm>
            <a:off x="935038" y="4416425"/>
            <a:ext cx="5140325" cy="4183063"/>
          </a:xfrm>
          <a:noFill/>
          <a:ln/>
        </p:spPr>
        <p:txBody>
          <a:bodyPr/>
          <a:lstStyle/>
          <a:p>
            <a:pPr marL="228600" indent="-228600">
              <a:buFontTx/>
              <a:buNone/>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p:spPr>
      </p:sp>
      <p:sp>
        <p:nvSpPr>
          <p:cNvPr id="53251" name="Rectangle 3"/>
          <p:cNvSpPr>
            <a:spLocks noGrp="1"/>
          </p:cNvSpPr>
          <p:nvPr>
            <p:ph type="body" idx="1"/>
          </p:nvPr>
        </p:nvSpPr>
        <p:spPr>
          <a:xfrm>
            <a:off x="935038" y="4416425"/>
            <a:ext cx="5140325" cy="4183063"/>
          </a:xfrm>
          <a:noFill/>
          <a:ln/>
        </p:spPr>
        <p:txBody>
          <a:bodyPr/>
          <a:lstStyle/>
          <a:p>
            <a:pPr lvl="1"/>
            <a:endParaRPr lang="en-US" sz="900" i="1" dirty="0" smtClean="0">
              <a:solidFill>
                <a:srgbClr val="3399FF"/>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7F1A670C-03B3-4546-A972-94FAFBBDB0A1}" type="slidenum">
              <a:rPr lang="en-US" sz="1200">
                <a:solidFill>
                  <a:schemeClr val="tx1"/>
                </a:solidFill>
                <a:latin typeface="Times New Roman" pitchFamily="18" charset="0"/>
              </a:rPr>
              <a:pPr algn="r" defTabSz="931863" eaLnBrk="0" hangingPunct="0"/>
              <a:t>7</a:t>
            </a:fld>
            <a:endParaRPr lang="en-US" sz="1200">
              <a:solidFill>
                <a:schemeClr val="tx1"/>
              </a:solidFill>
              <a:latin typeface="Times New Roman" pitchFamily="18" charset="0"/>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a:xfrm>
            <a:off x="935038" y="4416425"/>
            <a:ext cx="5140325" cy="4183063"/>
          </a:xfrm>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wrap="none" lIns="93177" tIns="46589" rIns="93177" bIns="46589" anchor="b"/>
          <a:lstStyle/>
          <a:p>
            <a:pPr algn="r" defTabSz="931863" eaLnBrk="0" hangingPunct="0"/>
            <a:fld id="{12F05224-4ADE-4913-B039-F724049D00F4}" type="slidenum">
              <a:rPr lang="en-US" sz="1200">
                <a:solidFill>
                  <a:schemeClr val="tx1"/>
                </a:solidFill>
                <a:latin typeface="Times New Roman" pitchFamily="18" charset="0"/>
              </a:rPr>
              <a:pPr algn="r" defTabSz="931863" eaLnBrk="0" hangingPunct="0"/>
              <a:t>8</a:t>
            </a:fld>
            <a:endParaRPr lang="en-US" sz="1200">
              <a:solidFill>
                <a:schemeClr val="tx1"/>
              </a:solidFill>
              <a:latin typeface="Times New Roman" pitchFamily="18" charset="0"/>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300" name="Rectangle 3"/>
          <p:cNvSpPr>
            <a:spLocks noGrp="1" noChangeArrowheads="1"/>
          </p:cNvSpPr>
          <p:nvPr>
            <p:ph type="body" idx="1"/>
          </p:nvPr>
        </p:nvSpPr>
        <p:spPr>
          <a:xfrm>
            <a:off x="935038" y="4416425"/>
            <a:ext cx="5140325" cy="4183063"/>
          </a:xfrm>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a:xfrm>
            <a:off x="935038" y="4416425"/>
            <a:ext cx="5140325" cy="4183063"/>
          </a:xfrm>
          <a:noFill/>
          <a:ln/>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E0E90F0B-C938-4B34-9DA7-1196646CD3D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EAF99F8-1BE8-4742-B807-1CCDDF39764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CE82CB9-B514-4E1A-8E4F-4A5461FD853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811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1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B2306EE-5558-4E00-A813-A6CBCEFB8B5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3D985FE-CAA2-461B-80D2-0B9FD7BA283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F0AA70-DD10-4B10-9A3E-0AC1C567A0D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8597B421-10D5-4F99-A48F-1628D25F098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80F33DF-4B5A-4700-80BE-1DB534D4ED4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92F4F579-41BE-412E-B723-5B5D8F66BE5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1C2DC61E-A235-41F3-9CEB-74CA8C885B4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AC47132-CF5D-4441-BE01-EF2A57BB663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418EAD1-6014-4412-9B2A-D7BEA83366D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7B0639D6-72A6-434E-B28D-6626058D3D4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F0FA3153-7F09-4962-A0B6-874E7A6B953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6" r:id="rId1"/>
    <p:sldLayoutId id="2147483770" r:id="rId2"/>
    <p:sldLayoutId id="2147483777" r:id="rId3"/>
    <p:sldLayoutId id="2147483778" r:id="rId4"/>
    <p:sldLayoutId id="2147483779" r:id="rId5"/>
    <p:sldLayoutId id="2147483780" r:id="rId6"/>
    <p:sldLayoutId id="2147483771" r:id="rId7"/>
    <p:sldLayoutId id="2147483781" r:id="rId8"/>
    <p:sldLayoutId id="2147483782" r:id="rId9"/>
    <p:sldLayoutId id="2147483772" r:id="rId10"/>
    <p:sldLayoutId id="2147483773" r:id="rId11"/>
    <p:sldLayoutId id="2147483774" r:id="rId12"/>
    <p:sldLayoutId id="2147483775" r:id="rId13"/>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mailarchive.e1b.org/ISR/login.asp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domino.research.ibm.com/comm/research_projects.nsf/pages/virtualworlds.IBMVirtualWorldGuidelines.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mailto:darlingt@e1b.org" TargetMode="External"/><Relationship Id="rId2" Type="http://schemas.openxmlformats.org/officeDocument/2006/relationships/hyperlink" Target="mailto:cbarber@e1b.org" TargetMode="External"/><Relationship Id="rId1" Type="http://schemas.openxmlformats.org/officeDocument/2006/relationships/slideLayout" Target="../slideLayouts/slideLayout2.xml"/><Relationship Id="rId4" Type="http://schemas.openxmlformats.org/officeDocument/2006/relationships/hyperlink" Target="mailto:jhallgren@e1b.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archives.nysed.gov/a/records/mr_pub_ed1.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subTitle" idx="1"/>
          </p:nvPr>
        </p:nvSpPr>
        <p:spPr>
          <a:xfrm>
            <a:off x="685800" y="3352800"/>
            <a:ext cx="6400800" cy="1752600"/>
          </a:xfrm>
        </p:spPr>
        <p:txBody>
          <a:bodyPr/>
          <a:lstStyle/>
          <a:p>
            <a:pPr marR="0" eaLnBrk="1" hangingPunct="1"/>
            <a:r>
              <a:rPr lang="en-US" sz="2400" b="1" i="1" smtClean="0"/>
              <a:t>Carol Barber</a:t>
            </a:r>
          </a:p>
          <a:p>
            <a:pPr marR="0" eaLnBrk="1" hangingPunct="1"/>
            <a:r>
              <a:rPr lang="en-US" sz="2400" b="1" i="1" smtClean="0"/>
              <a:t>Chief Technology Officer, Erie 1 BOCES</a:t>
            </a:r>
          </a:p>
          <a:p>
            <a:pPr marR="0" eaLnBrk="1" hangingPunct="1"/>
            <a:r>
              <a:rPr lang="en-US" sz="2400" b="1" i="1" smtClean="0"/>
              <a:t>Executive Director, WNYRIC</a:t>
            </a:r>
          </a:p>
          <a:p>
            <a:pPr marR="0" eaLnBrk="1" hangingPunct="1"/>
            <a:endParaRPr lang="en-US" sz="2400" b="1" i="1" smtClean="0"/>
          </a:p>
        </p:txBody>
      </p:sp>
      <p:pic>
        <p:nvPicPr>
          <p:cNvPr id="2052" name="Picture 4" descr="MCj04326810000[1]"/>
          <p:cNvPicPr>
            <a:picLocks noChangeAspect="1" noChangeArrowheads="1"/>
          </p:cNvPicPr>
          <p:nvPr/>
        </p:nvPicPr>
        <p:blipFill>
          <a:blip r:embed="rId3" cstate="print">
            <a:lum bright="50000" contrast="-80000"/>
          </a:blip>
          <a:srcRect/>
          <a:stretch>
            <a:fillRect/>
          </a:stretch>
        </p:blipFill>
        <p:spPr bwMode="auto">
          <a:xfrm>
            <a:off x="6019800" y="0"/>
            <a:ext cx="2286000" cy="2286000"/>
          </a:xfrm>
          <a:prstGeom prst="rect">
            <a:avLst/>
          </a:prstGeom>
          <a:noFill/>
          <a:ln w="9525">
            <a:noFill/>
            <a:miter lim="800000"/>
            <a:headEnd/>
            <a:tailEnd/>
          </a:ln>
        </p:spPr>
      </p:pic>
      <p:sp>
        <p:nvSpPr>
          <p:cNvPr id="9220" name="Text Box 7"/>
          <p:cNvSpPr txBox="1">
            <a:spLocks noChangeArrowheads="1"/>
          </p:cNvSpPr>
          <p:nvPr/>
        </p:nvSpPr>
        <p:spPr bwMode="auto">
          <a:xfrm>
            <a:off x="685800" y="1600200"/>
            <a:ext cx="7620000" cy="1190625"/>
          </a:xfrm>
          <a:prstGeom prst="rect">
            <a:avLst/>
          </a:prstGeom>
          <a:noFill/>
          <a:ln w="9525">
            <a:noFill/>
            <a:miter lim="800000"/>
            <a:headEnd/>
            <a:tailEnd/>
          </a:ln>
        </p:spPr>
        <p:txBody>
          <a:bodyPr>
            <a:spAutoFit/>
          </a:bodyPr>
          <a:lstStyle/>
          <a:p>
            <a:r>
              <a:rPr lang="en-US" sz="3600" b="1">
                <a:solidFill>
                  <a:schemeClr val="tx1"/>
                </a:solidFill>
              </a:rPr>
              <a:t>Identifying and Managing Electronic Records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0-#ppt_w/2"/>
                                          </p:val>
                                        </p:tav>
                                        <p:tav tm="100000">
                                          <p:val>
                                            <p:strVal val="#ppt_x"/>
                                          </p:val>
                                        </p:tav>
                                      </p:tavLst>
                                    </p:anim>
                                    <p:anim calcmode="lin" valueType="num">
                                      <p:cBhvr additive="base">
                                        <p:cTn id="8"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p:cNvSpPr>
          <p:nvPr>
            <p:ph type="body" idx="1"/>
          </p:nvPr>
        </p:nvSpPr>
        <p:spPr>
          <a:xfrm>
            <a:off x="685800" y="914400"/>
            <a:ext cx="7772400" cy="5334000"/>
          </a:xfrm>
        </p:spPr>
        <p:txBody>
          <a:bodyPr/>
          <a:lstStyle/>
          <a:p>
            <a:pPr>
              <a:buFont typeface="Wingdings 3" pitchFamily="18" charset="2"/>
              <a:buNone/>
            </a:pPr>
            <a:r>
              <a:rPr lang="en-US" smtClean="0"/>
              <a:t>TO:		Mr. Job Candidate</a:t>
            </a:r>
          </a:p>
          <a:p>
            <a:pPr>
              <a:buFont typeface="Wingdings 3" pitchFamily="18" charset="2"/>
              <a:buNone/>
            </a:pPr>
            <a:r>
              <a:rPr lang="en-US" smtClean="0"/>
              <a:t>FROM:	Ms. HR Director</a:t>
            </a:r>
          </a:p>
          <a:p>
            <a:pPr>
              <a:buFont typeface="Wingdings 3" pitchFamily="18" charset="2"/>
              <a:buNone/>
            </a:pPr>
            <a:r>
              <a:rPr lang="en-US" smtClean="0"/>
              <a:t>Cc:		Keeper of sub list</a:t>
            </a:r>
          </a:p>
          <a:p>
            <a:pPr>
              <a:buFont typeface="Wingdings 3" pitchFamily="18" charset="2"/>
              <a:buNone/>
            </a:pPr>
            <a:r>
              <a:rPr lang="en-US" smtClean="0"/>
              <a:t>Cc:		Substitute supervisor</a:t>
            </a:r>
          </a:p>
          <a:p>
            <a:pPr>
              <a:buFont typeface="Wingdings 3" pitchFamily="18" charset="2"/>
              <a:buNone/>
            </a:pPr>
            <a:endParaRPr lang="en-US" smtClean="0"/>
          </a:p>
          <a:p>
            <a:pPr>
              <a:buFont typeface="Wingdings 3" pitchFamily="18" charset="2"/>
              <a:buNone/>
            </a:pPr>
            <a:r>
              <a:rPr lang="en-US" smtClean="0"/>
              <a:t>	This is to officially notify you that your appointment to the substitute teacher list has been made effective September 1, 2009……</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a:xfrm>
            <a:off x="685800" y="914400"/>
            <a:ext cx="7772400" cy="5029200"/>
          </a:xfrm>
        </p:spPr>
        <p:txBody>
          <a:bodyPr/>
          <a:lstStyle/>
          <a:p>
            <a:pPr>
              <a:buFont typeface="Wingdings 3" pitchFamily="18" charset="2"/>
              <a:buNone/>
            </a:pPr>
            <a:r>
              <a:rPr lang="en-US" smtClean="0"/>
              <a:t>TO:		Carol</a:t>
            </a:r>
          </a:p>
          <a:p>
            <a:pPr>
              <a:buFont typeface="Wingdings 3" pitchFamily="18" charset="2"/>
              <a:buNone/>
            </a:pPr>
            <a:r>
              <a:rPr lang="en-US" smtClean="0"/>
              <a:t>FROM:	Colleen</a:t>
            </a:r>
          </a:p>
          <a:p>
            <a:pPr>
              <a:buFont typeface="Wingdings 3" pitchFamily="18" charset="2"/>
              <a:buNone/>
            </a:pPr>
            <a:r>
              <a:rPr lang="en-US" smtClean="0"/>
              <a:t>	Please order me some more of those blue pens I like without the caps.  Thanks!</a:t>
            </a:r>
          </a:p>
          <a:p>
            <a:pPr>
              <a:buFont typeface="Wingdings 3" pitchFamily="18" charset="2"/>
              <a:buNone/>
            </a:pPr>
            <a:endParaRPr lang="en-US" smtClean="0"/>
          </a:p>
          <a:p>
            <a:pPr>
              <a:buFont typeface="Wingdings 3" pitchFamily="18" charset="2"/>
              <a:buNone/>
            </a:pPr>
            <a:r>
              <a:rPr lang="en-US" smtClean="0"/>
              <a:t>TO:		All Staff</a:t>
            </a:r>
          </a:p>
          <a:p>
            <a:pPr>
              <a:buFont typeface="Wingdings 3" pitchFamily="18" charset="2"/>
              <a:buNone/>
            </a:pPr>
            <a:r>
              <a:rPr lang="en-US" smtClean="0"/>
              <a:t>FROM:	HR Director</a:t>
            </a:r>
          </a:p>
          <a:p>
            <a:pPr>
              <a:buFont typeface="Wingdings 3" pitchFamily="18" charset="2"/>
              <a:buNone/>
            </a:pPr>
            <a:endParaRPr lang="en-US" smtClean="0"/>
          </a:p>
          <a:p>
            <a:pPr>
              <a:buFont typeface="Wingdings 3" pitchFamily="18" charset="2"/>
              <a:buNone/>
            </a:pPr>
            <a:r>
              <a:rPr lang="en-US" smtClean="0"/>
              <a:t>	The location of the blood drive scheduled for this Friday at noon has been changed to the High School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p:cNvSpPr>
          <p:nvPr>
            <p:ph type="body" idx="1"/>
          </p:nvPr>
        </p:nvSpPr>
        <p:spPr/>
        <p:txBody>
          <a:bodyPr/>
          <a:lstStyle/>
          <a:p>
            <a:pPr>
              <a:buFont typeface="Wingdings 3" pitchFamily="18" charset="2"/>
              <a:buNone/>
            </a:pPr>
            <a:r>
              <a:rPr lang="en-US" smtClean="0"/>
              <a:t>TO:		Union President</a:t>
            </a:r>
          </a:p>
          <a:p>
            <a:pPr>
              <a:buFont typeface="Wingdings 3" pitchFamily="18" charset="2"/>
              <a:buNone/>
            </a:pPr>
            <a:r>
              <a:rPr lang="en-US" smtClean="0"/>
              <a:t>FROM:	HR Director</a:t>
            </a:r>
          </a:p>
          <a:p>
            <a:pPr>
              <a:buFont typeface="Wingdings 3" pitchFamily="18" charset="2"/>
              <a:buNone/>
            </a:pPr>
            <a:endParaRPr lang="en-US" smtClean="0"/>
          </a:p>
          <a:p>
            <a:pPr>
              <a:buFont typeface="Wingdings 3" pitchFamily="18" charset="2"/>
              <a:buNone/>
            </a:pPr>
            <a:r>
              <a:rPr lang="en-US" smtClean="0"/>
              <a:t>This is to confirm our conversation in which we agreed that the intent of the parties with respect to the new language in Article IX, Section 2 was….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p:cNvSpPr>
          <p:nvPr>
            <p:ph type="body" idx="1"/>
          </p:nvPr>
        </p:nvSpPr>
        <p:spPr/>
        <p:txBody>
          <a:bodyPr/>
          <a:lstStyle/>
          <a:p>
            <a:pPr>
              <a:buFont typeface="Wingdings 3" pitchFamily="18" charset="2"/>
              <a:buNone/>
            </a:pPr>
            <a:r>
              <a:rPr lang="en-US" smtClean="0"/>
              <a:t>TO:		Supervisor</a:t>
            </a:r>
          </a:p>
          <a:p>
            <a:pPr>
              <a:buFont typeface="Wingdings 3" pitchFamily="18" charset="2"/>
              <a:buNone/>
            </a:pPr>
            <a:r>
              <a:rPr lang="en-US" smtClean="0"/>
              <a:t>FROM:	Employee</a:t>
            </a:r>
          </a:p>
          <a:p>
            <a:pPr>
              <a:buFont typeface="Wingdings 3" pitchFamily="18" charset="2"/>
              <a:buNone/>
            </a:pPr>
            <a:endParaRPr lang="en-US" smtClean="0"/>
          </a:p>
          <a:p>
            <a:pPr>
              <a:buFont typeface="Wingdings 3" pitchFamily="18" charset="2"/>
              <a:buNone/>
            </a:pPr>
            <a:r>
              <a:rPr lang="en-US" smtClean="0"/>
              <a:t>Please put me down for a sick day for tomorrow.  I will not be in.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4294967295"/>
          </p:nvPr>
        </p:nvSpPr>
        <p:spPr/>
        <p:txBody>
          <a:bodyPr/>
          <a:lstStyle/>
          <a:p>
            <a:pPr eaLnBrk="1" hangingPunct="1"/>
            <a:r>
              <a:rPr lang="en-US" smtClean="0"/>
              <a:t>To:		Coordinator of BOCES Program</a:t>
            </a:r>
          </a:p>
          <a:p>
            <a:pPr eaLnBrk="1" hangingPunct="1"/>
            <a:r>
              <a:rPr lang="en-US" smtClean="0"/>
              <a:t>From:	Special Ed. Coordinator</a:t>
            </a:r>
          </a:p>
          <a:p>
            <a:pPr eaLnBrk="1" hangingPunct="1"/>
            <a:endParaRPr lang="en-US" smtClean="0"/>
          </a:p>
          <a:p>
            <a:pPr eaLnBrk="1" hangingPunct="1"/>
            <a:r>
              <a:rPr lang="en-US" smtClean="0"/>
              <a:t>Please keep me informed about my referral for services for my student.  He has special needs and I need to know if your program will work!</a:t>
            </a:r>
          </a:p>
          <a:p>
            <a:pPr eaLnBrk="1" hangingPunct="1"/>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4294967295"/>
          </p:nvPr>
        </p:nvSpPr>
        <p:spPr/>
        <p:txBody>
          <a:bodyPr/>
          <a:lstStyle/>
          <a:p>
            <a:pPr eaLnBrk="1" hangingPunct="1"/>
            <a:r>
              <a:rPr lang="en-US" smtClean="0"/>
              <a:t>To:		Dave’s math teacher</a:t>
            </a:r>
          </a:p>
          <a:p>
            <a:pPr eaLnBrk="1" hangingPunct="1"/>
            <a:r>
              <a:rPr lang="en-US" smtClean="0"/>
              <a:t>From:	Dave’s English teacher</a:t>
            </a:r>
          </a:p>
          <a:p>
            <a:pPr eaLnBrk="1" hangingPunct="1"/>
            <a:endParaRPr lang="en-US" smtClean="0"/>
          </a:p>
          <a:p>
            <a:pPr eaLnBrk="1" hangingPunct="1"/>
            <a:r>
              <a:rPr lang="en-US" smtClean="0"/>
              <a:t>What do you think of the new student? Should we refer him for services?  That’s a lot of paperwork, lets just see what happens!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4294967295"/>
          </p:nvPr>
        </p:nvSpPr>
        <p:spPr/>
        <p:txBody>
          <a:bodyPr/>
          <a:lstStyle/>
          <a:p>
            <a:pPr eaLnBrk="1" hangingPunct="1"/>
            <a:r>
              <a:rPr lang="en-US" smtClean="0"/>
              <a:t>To: 	Principal Carol</a:t>
            </a:r>
          </a:p>
          <a:p>
            <a:pPr eaLnBrk="1" hangingPunct="1"/>
            <a:r>
              <a:rPr lang="en-US" smtClean="0"/>
              <a:t>From: 	Asst. Principal Dave</a:t>
            </a:r>
          </a:p>
          <a:p>
            <a:pPr eaLnBrk="1" hangingPunct="1"/>
            <a:endParaRPr lang="en-US" smtClean="0"/>
          </a:p>
          <a:p>
            <a:pPr eaLnBrk="1" hangingPunct="1"/>
            <a:r>
              <a:rPr lang="en-US" smtClean="0"/>
              <a:t>Shari was suspended today for the third time this year.  Her parents may have retained an attorney.  Do we have her records from Fall of 2006?</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idx="4294967295"/>
          </p:nvPr>
        </p:nvSpPr>
        <p:spPr bwMode="auto">
          <a:xfrm>
            <a:off x="304800" y="762000"/>
            <a:ext cx="8382000" cy="838200"/>
          </a:xfrm>
        </p:spPr>
        <p:txBody>
          <a:bodyPr wrap="square" lIns="91440" tIns="45720" rIns="91440" bIns="45720" numCol="1" anchor="t" anchorCtr="0" compatLnSpc="1">
            <a:prstTxWarp prst="textNoShape">
              <a:avLst/>
            </a:prstTxWarp>
            <a:normAutofit fontScale="90000"/>
          </a:bodyPr>
          <a:lstStyle/>
          <a:p>
            <a:pPr algn="ctr" eaLnBrk="1" hangingPunct="1">
              <a:defRPr/>
            </a:pPr>
            <a:r>
              <a:rPr lang="en-US" sz="2900" b="0" i="1" smtClean="0">
                <a:solidFill>
                  <a:srgbClr val="3399FF"/>
                </a:solidFill>
                <a:effectLst/>
              </a:rPr>
              <a:t>Don’t overlook </a:t>
            </a:r>
            <a:r>
              <a:rPr lang="en-US" sz="2900" b="0" i="1" u="sng" smtClean="0">
                <a:solidFill>
                  <a:srgbClr val="3399FF"/>
                </a:solidFill>
                <a:effectLst/>
              </a:rPr>
              <a:t>other</a:t>
            </a:r>
            <a:r>
              <a:rPr lang="en-US" sz="2900" b="0" i="1" smtClean="0">
                <a:solidFill>
                  <a:srgbClr val="3399FF"/>
                </a:solidFill>
                <a:effectLst/>
              </a:rPr>
              <a:t> sources of retention periods:</a:t>
            </a:r>
          </a:p>
        </p:txBody>
      </p:sp>
      <p:sp>
        <p:nvSpPr>
          <p:cNvPr id="25603" name="Rectangle 3"/>
          <p:cNvSpPr>
            <a:spLocks noGrp="1" noChangeArrowheads="1"/>
          </p:cNvSpPr>
          <p:nvPr>
            <p:ph type="body" idx="4294967295"/>
          </p:nvPr>
        </p:nvSpPr>
        <p:spPr>
          <a:xfrm>
            <a:off x="685800" y="2133600"/>
            <a:ext cx="7772400" cy="4572000"/>
          </a:xfrm>
        </p:spPr>
        <p:txBody>
          <a:bodyPr/>
          <a:lstStyle/>
          <a:p>
            <a:pPr eaLnBrk="1" hangingPunct="1">
              <a:lnSpc>
                <a:spcPct val="90000"/>
              </a:lnSpc>
            </a:pPr>
            <a:r>
              <a:rPr lang="en-US" sz="2000" smtClean="0"/>
              <a:t>For example, in the employment context:</a:t>
            </a:r>
            <a:br>
              <a:rPr lang="en-US" sz="2000" smtClean="0"/>
            </a:br>
            <a:endParaRPr lang="en-US" sz="2000" smtClean="0"/>
          </a:p>
          <a:p>
            <a:pPr lvl="1" eaLnBrk="1" hangingPunct="1">
              <a:lnSpc>
                <a:spcPct val="90000"/>
              </a:lnSpc>
            </a:pPr>
            <a:r>
              <a:rPr lang="en-US" sz="1800" smtClean="0"/>
              <a:t>Age Discrimination in Employment Act (ADEA)</a:t>
            </a:r>
          </a:p>
          <a:p>
            <a:pPr lvl="1" eaLnBrk="1" hangingPunct="1">
              <a:lnSpc>
                <a:spcPct val="90000"/>
              </a:lnSpc>
            </a:pPr>
            <a:r>
              <a:rPr lang="en-US" sz="1800" smtClean="0"/>
              <a:t>Title VII</a:t>
            </a:r>
          </a:p>
          <a:p>
            <a:pPr lvl="1" eaLnBrk="1" hangingPunct="1">
              <a:lnSpc>
                <a:spcPct val="90000"/>
              </a:lnSpc>
            </a:pPr>
            <a:r>
              <a:rPr lang="en-US" sz="1800" smtClean="0"/>
              <a:t>Immigration and Nationality Act</a:t>
            </a:r>
          </a:p>
          <a:p>
            <a:pPr lvl="1" eaLnBrk="1" hangingPunct="1">
              <a:lnSpc>
                <a:spcPct val="90000"/>
              </a:lnSpc>
            </a:pPr>
            <a:r>
              <a:rPr lang="en-US" sz="1800" smtClean="0"/>
              <a:t>Fair Labor Standards Act</a:t>
            </a:r>
          </a:p>
          <a:p>
            <a:pPr lvl="1" eaLnBrk="1" hangingPunct="1">
              <a:lnSpc>
                <a:spcPct val="90000"/>
              </a:lnSpc>
            </a:pPr>
            <a:r>
              <a:rPr lang="en-US" sz="1800" smtClean="0"/>
              <a:t>Internal Revenue Code</a:t>
            </a:r>
          </a:p>
          <a:p>
            <a:pPr lvl="1" eaLnBrk="1" hangingPunct="1">
              <a:lnSpc>
                <a:spcPct val="90000"/>
              </a:lnSpc>
            </a:pPr>
            <a:r>
              <a:rPr lang="en-US" sz="1800" smtClean="0"/>
              <a:t>ERISA/COBRA</a:t>
            </a:r>
          </a:p>
          <a:p>
            <a:pPr lvl="1" eaLnBrk="1" hangingPunct="1">
              <a:lnSpc>
                <a:spcPct val="90000"/>
              </a:lnSpc>
            </a:pPr>
            <a:r>
              <a:rPr lang="en-US" sz="1800" smtClean="0"/>
              <a:t>HIPAA</a:t>
            </a:r>
          </a:p>
          <a:p>
            <a:pPr lvl="1" eaLnBrk="1" hangingPunct="1">
              <a:lnSpc>
                <a:spcPct val="90000"/>
              </a:lnSpc>
            </a:pPr>
            <a:r>
              <a:rPr lang="en-US" sz="1800" smtClean="0"/>
              <a:t>OSHA</a:t>
            </a:r>
          </a:p>
          <a:p>
            <a:pPr lvl="1" eaLnBrk="1" hangingPunct="1">
              <a:lnSpc>
                <a:spcPct val="90000"/>
              </a:lnSpc>
            </a:pPr>
            <a:r>
              <a:rPr lang="en-US" sz="1800" smtClean="0"/>
              <a:t>Controlled Substances and Alcohol Use and Testing</a:t>
            </a:r>
          </a:p>
          <a:p>
            <a:pPr lvl="1" eaLnBrk="1" hangingPunct="1">
              <a:lnSpc>
                <a:spcPct val="90000"/>
              </a:lnSpc>
            </a:pPr>
            <a:r>
              <a:rPr lang="en-US" sz="1800" smtClean="0"/>
              <a:t>Americans with Disabilities Act (ADA)</a:t>
            </a:r>
          </a:p>
          <a:p>
            <a:pPr lvl="1" eaLnBrk="1" hangingPunct="1">
              <a:lnSpc>
                <a:spcPct val="90000"/>
              </a:lnSpc>
            </a:pPr>
            <a:r>
              <a:rPr lang="en-US" sz="1800" smtClean="0"/>
              <a:t>Family and Medical Leave Act (FMLA)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a:xfrm>
            <a:off x="457200" y="762000"/>
            <a:ext cx="8001000" cy="838200"/>
          </a:xfrm>
        </p:spPr>
        <p:txBody>
          <a:bodyPr wrap="square" lIns="91440" tIns="45720" rIns="91440" bIns="45720" numCol="1" anchorCtr="0" compatLnSpc="1">
            <a:prstTxWarp prst="textNoShape">
              <a:avLst/>
            </a:prstTxWarp>
          </a:bodyPr>
          <a:lstStyle/>
          <a:p>
            <a:pPr algn="ctr">
              <a:defRPr/>
            </a:pPr>
            <a:r>
              <a:rPr lang="en-US" i="1" smtClean="0">
                <a:solidFill>
                  <a:srgbClr val="3399FF"/>
                </a:solidFill>
                <a:effectLst/>
              </a:rPr>
              <a:t>New York State Archives</a:t>
            </a:r>
          </a:p>
        </p:txBody>
      </p:sp>
      <p:sp>
        <p:nvSpPr>
          <p:cNvPr id="26627" name="Rectangle 3"/>
          <p:cNvSpPr>
            <a:spLocks noGrp="1"/>
          </p:cNvSpPr>
          <p:nvPr>
            <p:ph type="body" idx="1"/>
          </p:nvPr>
        </p:nvSpPr>
        <p:spPr>
          <a:xfrm>
            <a:off x="304800" y="2286000"/>
            <a:ext cx="8458200" cy="4038600"/>
          </a:xfrm>
        </p:spPr>
        <p:txBody>
          <a:bodyPr/>
          <a:lstStyle/>
          <a:p>
            <a:pPr>
              <a:buFont typeface="Wingdings 3" pitchFamily="18" charset="2"/>
              <a:buNone/>
            </a:pPr>
            <a:r>
              <a:rPr lang="en-US" i="1" smtClean="0"/>
              <a:t>	“Managing E-mail Effectively”</a:t>
            </a:r>
            <a:endParaRPr lang="en-US" smtClean="0"/>
          </a:p>
          <a:p>
            <a:pPr>
              <a:buFont typeface="Wingdings 3" pitchFamily="18" charset="2"/>
              <a:buNone/>
            </a:pPr>
            <a:r>
              <a:rPr lang="en-US" smtClean="0"/>
              <a:t>		</a:t>
            </a:r>
            <a:r>
              <a:rPr lang="en-US" sz="2300" smtClean="0"/>
              <a:t>Archives Technical Information Series #62 	(2002)</a:t>
            </a:r>
            <a:br>
              <a:rPr lang="en-US" sz="2300" smtClean="0"/>
            </a:br>
            <a:endParaRPr lang="en-US" sz="2300" smtClean="0"/>
          </a:p>
          <a:p>
            <a:pPr>
              <a:buFont typeface="Wingdings 3" pitchFamily="18" charset="2"/>
              <a:buNone/>
            </a:pPr>
            <a:r>
              <a:rPr lang="en-US" i="1" smtClean="0"/>
              <a:t>	“Developing a Policy for Managing E-mail”</a:t>
            </a:r>
            <a:r>
              <a:rPr lang="en-US" smtClean="0"/>
              <a:t> </a:t>
            </a:r>
          </a:p>
          <a:p>
            <a:pPr>
              <a:buFont typeface="Wingdings 3" pitchFamily="18" charset="2"/>
              <a:buNone/>
            </a:pPr>
            <a:r>
              <a:rPr lang="en-US" smtClean="0"/>
              <a:t>		</a:t>
            </a:r>
            <a:r>
              <a:rPr lang="en-US" sz="2300" smtClean="0"/>
              <a:t>(2008)</a:t>
            </a:r>
          </a:p>
          <a:p>
            <a:endParaRPr lang="en-US" sz="2300" smtClean="0"/>
          </a:p>
          <a:p>
            <a:endParaRPr lang="en-US" sz="2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p:cNvSpPr>
          <p:nvPr>
            <p:ph type="ctrTitle"/>
          </p:nvPr>
        </p:nvSpPr>
        <p:spPr bwMode="auto"/>
        <p:txBody>
          <a:bodyPr wrap="square" lIns="91440" tIns="45720" rIns="91440" bIns="45720" numCol="1" anchorCtr="0" compatLnSpc="1">
            <a:prstTxWarp prst="textNoShape">
              <a:avLst/>
            </a:prstTxWarp>
          </a:bodyPr>
          <a:lstStyle/>
          <a:p>
            <a:pPr>
              <a:defRPr/>
            </a:pPr>
            <a:r>
              <a:rPr lang="en-US" smtClean="0">
                <a:effectLst/>
              </a:rPr>
              <a:t>Ideas for Effective Staff Training</a:t>
            </a:r>
          </a:p>
        </p:txBody>
      </p:sp>
      <p:sp>
        <p:nvSpPr>
          <p:cNvPr id="27651" name="Rectangle 3"/>
          <p:cNvSpPr>
            <a:spLocks noGrp="1"/>
          </p:cNvSpPr>
          <p:nvPr>
            <p:ph type="subTitle" idx="1"/>
          </p:nvPr>
        </p:nvSpPr>
        <p:spPr/>
        <p:txBody>
          <a:bodyPr/>
          <a:lstStyle/>
          <a:p>
            <a:pPr marL="109538" algn="r"/>
            <a:r>
              <a:rPr lang="en-US" smtClean="0"/>
              <a:t>- on the risks of using e-mail as a communication tool</a:t>
            </a:r>
          </a:p>
          <a:p>
            <a:pPr marL="109538" algn="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dirty="0" smtClean="0">
                <a:effectLst/>
              </a:rPr>
              <a:t>In this portion:</a:t>
            </a:r>
          </a:p>
        </p:txBody>
      </p:sp>
      <p:sp>
        <p:nvSpPr>
          <p:cNvPr id="10243" name="Rectangle 3"/>
          <p:cNvSpPr>
            <a:spLocks noGrp="1"/>
          </p:cNvSpPr>
          <p:nvPr>
            <p:ph type="body" idx="1"/>
          </p:nvPr>
        </p:nvSpPr>
        <p:spPr/>
        <p:txBody>
          <a:bodyPr/>
          <a:lstStyle/>
          <a:p>
            <a:r>
              <a:rPr lang="en-US" sz="2300" dirty="0" smtClean="0"/>
              <a:t>Share some comments, problems and misconceptions regarding “electronic records” in schools</a:t>
            </a:r>
            <a:br>
              <a:rPr lang="en-US" sz="2300" dirty="0" smtClean="0"/>
            </a:br>
            <a:endParaRPr lang="en-US" sz="2300" dirty="0" smtClean="0"/>
          </a:p>
          <a:p>
            <a:r>
              <a:rPr lang="en-US" sz="2300" dirty="0" smtClean="0"/>
              <a:t>Consider staff and student use of e-mail, and the need to consider ability to retrieve, retention requirements for electronic records, discovery/litigation holds, etc.</a:t>
            </a:r>
            <a:br>
              <a:rPr lang="en-US" sz="2300" dirty="0" smtClean="0"/>
            </a:br>
            <a:endParaRPr lang="en-US" sz="2300" dirty="0" smtClean="0"/>
          </a:p>
          <a:p>
            <a:r>
              <a:rPr lang="en-US" sz="2300" dirty="0" smtClean="0"/>
              <a:t>Share experiences with electronic records progress – </a:t>
            </a:r>
          </a:p>
          <a:p>
            <a:pPr lvl="1"/>
            <a:r>
              <a:rPr lang="en-US" sz="2100" dirty="0" smtClean="0"/>
              <a:t>Where we have been?</a:t>
            </a:r>
          </a:p>
          <a:p>
            <a:pPr lvl="1"/>
            <a:r>
              <a:rPr lang="en-US" sz="2100" dirty="0" smtClean="0"/>
              <a:t>Where we are now?</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p:cNvSpPr>
          <p:nvPr>
            <p:ph type="title"/>
          </p:nvPr>
        </p:nvSpPr>
        <p:spPr bwMode="auto">
          <a:xfrm>
            <a:off x="457200" y="533400"/>
            <a:ext cx="8229600" cy="1143000"/>
          </a:xfrm>
        </p:spPr>
        <p:txBody>
          <a:bodyPr wrap="square" lIns="91440" tIns="45720" rIns="91440" bIns="45720" numCol="1" anchorCtr="0" compatLnSpc="1">
            <a:prstTxWarp prst="textNoShape">
              <a:avLst/>
            </a:prstTxWarp>
            <a:normAutofit fontScale="90000"/>
          </a:bodyPr>
          <a:lstStyle/>
          <a:p>
            <a:pPr>
              <a:defRPr/>
            </a:pPr>
            <a:r>
              <a:rPr lang="en-US" sz="3700" smtClean="0">
                <a:effectLst/>
              </a:rPr>
              <a:t>Make sure employees know the answers:</a:t>
            </a:r>
          </a:p>
        </p:txBody>
      </p:sp>
      <p:sp>
        <p:nvSpPr>
          <p:cNvPr id="28675" name="Rectangle 3"/>
          <p:cNvSpPr>
            <a:spLocks noGrp="1"/>
          </p:cNvSpPr>
          <p:nvPr>
            <p:ph type="body" idx="1"/>
          </p:nvPr>
        </p:nvSpPr>
        <p:spPr>
          <a:xfrm>
            <a:off x="457200" y="1905000"/>
            <a:ext cx="8229600" cy="4525963"/>
          </a:xfrm>
        </p:spPr>
        <p:txBody>
          <a:bodyPr/>
          <a:lstStyle/>
          <a:p>
            <a:r>
              <a:rPr lang="en-US" smtClean="0"/>
              <a:t>Can my employer search my e-mail?</a:t>
            </a:r>
            <a:br>
              <a:rPr lang="en-US" smtClean="0"/>
            </a:br>
            <a:endParaRPr lang="en-US" smtClean="0"/>
          </a:p>
          <a:p>
            <a:r>
              <a:rPr lang="en-US" smtClean="0"/>
              <a:t>What happens if a colleague sends me an obscene/offensive e-mail?</a:t>
            </a:r>
            <a:br>
              <a:rPr lang="en-US" smtClean="0"/>
            </a:br>
            <a:endParaRPr lang="en-US" smtClean="0"/>
          </a:p>
          <a:p>
            <a:r>
              <a:rPr lang="en-US" smtClean="0"/>
              <a:t>Is it wrong to send/receive a personal e-mail at work?</a:t>
            </a:r>
          </a:p>
          <a:p>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p:cNvSpPr>
          <p:nvPr>
            <p:ph type="title"/>
          </p:nvPr>
        </p:nvSpPr>
        <p:spPr bwMode="auto">
          <a:xfrm>
            <a:off x="457200" y="457200"/>
            <a:ext cx="8229600" cy="1143000"/>
          </a:xfrm>
        </p:spPr>
        <p:txBody>
          <a:bodyPr wrap="square" lIns="91440" tIns="45720" rIns="91440" bIns="45720" numCol="1" anchorCtr="0" compatLnSpc="1">
            <a:prstTxWarp prst="textNoShape">
              <a:avLst/>
            </a:prstTxWarp>
            <a:normAutofit fontScale="90000"/>
          </a:bodyPr>
          <a:lstStyle/>
          <a:p>
            <a:pPr>
              <a:defRPr/>
            </a:pPr>
            <a:r>
              <a:rPr lang="en-US" sz="3700" smtClean="0">
                <a:effectLst/>
              </a:rPr>
              <a:t>Make sure employees know the answers:</a:t>
            </a:r>
          </a:p>
        </p:txBody>
      </p:sp>
      <p:sp>
        <p:nvSpPr>
          <p:cNvPr id="29699" name="Rectangle 3"/>
          <p:cNvSpPr>
            <a:spLocks noGrp="1"/>
          </p:cNvSpPr>
          <p:nvPr>
            <p:ph type="body" idx="1"/>
          </p:nvPr>
        </p:nvSpPr>
        <p:spPr>
          <a:xfrm>
            <a:off x="457200" y="1905000"/>
            <a:ext cx="8229600" cy="4525963"/>
          </a:xfrm>
        </p:spPr>
        <p:txBody>
          <a:bodyPr/>
          <a:lstStyle/>
          <a:p>
            <a:r>
              <a:rPr lang="en-US" smtClean="0"/>
              <a:t>Do I need to write well-written, error free e-mail?</a:t>
            </a:r>
          </a:p>
          <a:p>
            <a:r>
              <a:rPr lang="en-US" smtClean="0"/>
              <a:t>Is an e-mail sent from my personal account to a parent (or other party) confidential?</a:t>
            </a:r>
          </a:p>
          <a:p>
            <a:r>
              <a:rPr lang="en-US" smtClean="0"/>
              <a:t>Am I personally liable if I don’t act on a suspicious e-mail that implies a threat to students?</a:t>
            </a:r>
          </a:p>
          <a:p>
            <a:r>
              <a:rPr lang="en-US" smtClean="0"/>
              <a:t>Can my e-mails be “FOILED”?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p:cNvSpPr>
          <p:nvPr>
            <p:ph type="title"/>
          </p:nvPr>
        </p:nvSpPr>
        <p:spPr bwMode="auto">
          <a:xfrm>
            <a:off x="457200" y="533400"/>
            <a:ext cx="8229600" cy="1143000"/>
          </a:xfrm>
        </p:spPr>
        <p:txBody>
          <a:bodyPr wrap="square" lIns="91440" tIns="45720" rIns="91440" bIns="45720" numCol="1" anchorCtr="0" compatLnSpc="1">
            <a:prstTxWarp prst="textNoShape">
              <a:avLst/>
            </a:prstTxWarp>
            <a:normAutofit fontScale="90000"/>
          </a:bodyPr>
          <a:lstStyle/>
          <a:p>
            <a:pPr>
              <a:defRPr/>
            </a:pPr>
            <a:r>
              <a:rPr lang="en-US" sz="3700" smtClean="0">
                <a:effectLst/>
              </a:rPr>
              <a:t>Make sure employees know the answers:</a:t>
            </a:r>
          </a:p>
        </p:txBody>
      </p:sp>
      <p:sp>
        <p:nvSpPr>
          <p:cNvPr id="30723" name="Rectangle 3"/>
          <p:cNvSpPr>
            <a:spLocks noGrp="1"/>
          </p:cNvSpPr>
          <p:nvPr>
            <p:ph type="body" idx="1"/>
          </p:nvPr>
        </p:nvSpPr>
        <p:spPr>
          <a:xfrm>
            <a:off x="457200" y="1905000"/>
            <a:ext cx="8229600" cy="4525963"/>
          </a:xfrm>
        </p:spPr>
        <p:txBody>
          <a:bodyPr/>
          <a:lstStyle/>
          <a:p>
            <a:r>
              <a:rPr lang="en-US" smtClean="0"/>
              <a:t>Whose responsibility is it to keep/archive copies of work related e-mails?</a:t>
            </a:r>
          </a:p>
          <a:p>
            <a:r>
              <a:rPr lang="en-US" smtClean="0"/>
              <a:t>Can I delete or destroy e-mails?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0" name="Rectangle 4"/>
          <p:cNvSpPr>
            <a:spLocks noGrp="1"/>
          </p:cNvSpPr>
          <p:nvPr>
            <p:ph type="ctrTitle"/>
          </p:nvPr>
        </p:nvSpPr>
        <p:spPr bwMode="auto"/>
        <p:txBody>
          <a:bodyPr wrap="square" lIns="91440" tIns="45720" rIns="91440" bIns="45720" numCol="1" anchorCtr="0" compatLnSpc="1">
            <a:prstTxWarp prst="textNoShape">
              <a:avLst/>
            </a:prstTxWarp>
          </a:bodyPr>
          <a:lstStyle/>
          <a:p>
            <a:pPr>
              <a:defRPr/>
            </a:pPr>
            <a:r>
              <a:rPr lang="en-US" smtClean="0">
                <a:effectLst/>
              </a:rPr>
              <a:t>Is an E-Mail Archiving Solution Right for You?</a:t>
            </a:r>
          </a:p>
        </p:txBody>
      </p:sp>
      <p:sp>
        <p:nvSpPr>
          <p:cNvPr id="31747" name="Rectangle 5"/>
          <p:cNvSpPr>
            <a:spLocks noGrp="1"/>
          </p:cNvSpPr>
          <p:nvPr>
            <p:ph type="subTitle" idx="1"/>
          </p:nvPr>
        </p:nvSpPr>
        <p:spPr/>
        <p:txBody>
          <a:bodyPr/>
          <a:lstStyle/>
          <a:p>
            <a:pPr marL="109538"/>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bwMode="auto">
          <a:xfrm>
            <a:off x="609600" y="1066800"/>
            <a:ext cx="8001000" cy="533400"/>
          </a:xfrm>
        </p:spPr>
        <p:txBody>
          <a:bodyPr wrap="square" lIns="91440" tIns="45720" rIns="91440" bIns="45720" numCol="1" anchorCtr="0" compatLnSpc="1">
            <a:prstTxWarp prst="textNoShape">
              <a:avLst/>
            </a:prstTxWarp>
            <a:normAutofit fontScale="90000"/>
          </a:bodyPr>
          <a:lstStyle/>
          <a:p>
            <a:pPr algn="ctr">
              <a:defRPr/>
            </a:pPr>
            <a:r>
              <a:rPr lang="en-US" sz="3300" b="0" i="1" smtClean="0">
                <a:solidFill>
                  <a:srgbClr val="3399FF"/>
                </a:solidFill>
                <a:effectLst/>
              </a:rPr>
              <a:t>An E-mail archiving solution </a:t>
            </a:r>
            <a:br>
              <a:rPr lang="en-US" sz="3300" b="0" i="1" smtClean="0">
                <a:solidFill>
                  <a:srgbClr val="3399FF"/>
                </a:solidFill>
                <a:effectLst/>
              </a:rPr>
            </a:br>
            <a:r>
              <a:rPr lang="en-US" sz="3300" b="0" i="1" smtClean="0">
                <a:solidFill>
                  <a:srgbClr val="3399FF"/>
                </a:solidFill>
                <a:effectLst/>
              </a:rPr>
              <a:t>can help you to:</a:t>
            </a:r>
          </a:p>
        </p:txBody>
      </p:sp>
      <p:sp>
        <p:nvSpPr>
          <p:cNvPr id="32771" name="Rectangle 3"/>
          <p:cNvSpPr>
            <a:spLocks noGrp="1"/>
          </p:cNvSpPr>
          <p:nvPr>
            <p:ph type="body" idx="1"/>
          </p:nvPr>
        </p:nvSpPr>
        <p:spPr>
          <a:xfrm>
            <a:off x="457200" y="2362200"/>
            <a:ext cx="8229600" cy="4495800"/>
          </a:xfrm>
        </p:spPr>
        <p:txBody>
          <a:bodyPr/>
          <a:lstStyle/>
          <a:p>
            <a:pPr>
              <a:lnSpc>
                <a:spcPct val="80000"/>
              </a:lnSpc>
              <a:buFont typeface="Wingdings 3" pitchFamily="18" charset="2"/>
              <a:buNone/>
            </a:pPr>
            <a:endParaRPr lang="en-US" sz="300" b="1" smtClean="0">
              <a:solidFill>
                <a:srgbClr val="FFFF00"/>
              </a:solidFill>
            </a:endParaRPr>
          </a:p>
          <a:p>
            <a:pPr>
              <a:lnSpc>
                <a:spcPct val="80000"/>
              </a:lnSpc>
              <a:buFont typeface="Wingdings 3" pitchFamily="18" charset="2"/>
              <a:buNone/>
            </a:pPr>
            <a:r>
              <a:rPr lang="en-US" sz="300" b="1" smtClean="0"/>
              <a:t>	</a:t>
            </a:r>
            <a:r>
              <a:rPr lang="en-US" sz="1200" b="1" smtClean="0"/>
              <a:t>- </a:t>
            </a:r>
            <a:r>
              <a:rPr lang="en-US" sz="1800" smtClean="0"/>
              <a:t>Know what e-mail your district has and where it is</a:t>
            </a:r>
            <a:br>
              <a:rPr lang="en-US" sz="1800" smtClean="0"/>
            </a:br>
            <a:endParaRPr lang="en-US" sz="1800" smtClean="0"/>
          </a:p>
          <a:p>
            <a:pPr>
              <a:lnSpc>
                <a:spcPct val="80000"/>
              </a:lnSpc>
              <a:buFont typeface="Wingdings 3" pitchFamily="18" charset="2"/>
              <a:buNone/>
            </a:pPr>
            <a:r>
              <a:rPr lang="en-US" sz="1800" smtClean="0"/>
              <a:t>	- Make employees more aware of appropriate use of e-mail </a:t>
            </a:r>
          </a:p>
          <a:p>
            <a:pPr>
              <a:lnSpc>
                <a:spcPct val="80000"/>
              </a:lnSpc>
              <a:buFont typeface="Wingdings 3" pitchFamily="18" charset="2"/>
              <a:buNone/>
            </a:pPr>
            <a:endParaRPr lang="en-US" sz="1800" smtClean="0"/>
          </a:p>
          <a:p>
            <a:pPr>
              <a:lnSpc>
                <a:spcPct val="80000"/>
              </a:lnSpc>
              <a:buFont typeface="Wingdings 3" pitchFamily="18" charset="2"/>
              <a:buNone/>
            </a:pPr>
            <a:r>
              <a:rPr lang="en-US" sz="1800" smtClean="0"/>
              <a:t>	- Allow you to search through it more efficiently</a:t>
            </a:r>
          </a:p>
          <a:p>
            <a:pPr>
              <a:lnSpc>
                <a:spcPct val="80000"/>
              </a:lnSpc>
              <a:buFont typeface="Wingdings 3" pitchFamily="18" charset="2"/>
              <a:buNone/>
            </a:pPr>
            <a:endParaRPr lang="en-US" sz="1800" smtClean="0"/>
          </a:p>
          <a:p>
            <a:pPr>
              <a:lnSpc>
                <a:spcPct val="80000"/>
              </a:lnSpc>
              <a:buFont typeface="Wingdings 3" pitchFamily="18" charset="2"/>
              <a:buNone/>
            </a:pPr>
            <a:r>
              <a:rPr lang="en-US" sz="1800" smtClean="0"/>
              <a:t>	- Allow you to produce it and/or restore it quickly, if necessary</a:t>
            </a:r>
          </a:p>
          <a:p>
            <a:pPr>
              <a:lnSpc>
                <a:spcPct val="80000"/>
              </a:lnSpc>
              <a:buFont typeface="Wingdings 3" pitchFamily="18" charset="2"/>
              <a:buNone/>
            </a:pPr>
            <a:endParaRPr lang="en-US" sz="1800" smtClean="0"/>
          </a:p>
          <a:p>
            <a:pPr>
              <a:lnSpc>
                <a:spcPct val="80000"/>
              </a:lnSpc>
              <a:buFont typeface="Wingdings 3" pitchFamily="18" charset="2"/>
              <a:buNone/>
            </a:pPr>
            <a:r>
              <a:rPr lang="en-US" sz="1800" smtClean="0"/>
              <a:t>	- </a:t>
            </a:r>
            <a:r>
              <a:rPr lang="en-US" sz="1800" u="sng" smtClean="0"/>
              <a:t>Lay the groundwork</a:t>
            </a:r>
            <a:r>
              <a:rPr lang="en-US" sz="1800" smtClean="0"/>
              <a:t> for:</a:t>
            </a:r>
            <a:br>
              <a:rPr lang="en-US" sz="1800" smtClean="0"/>
            </a:br>
            <a:r>
              <a:rPr lang="en-US" sz="1800" smtClean="0"/>
              <a:t/>
            </a:r>
            <a:br>
              <a:rPr lang="en-US" sz="1800" smtClean="0"/>
            </a:br>
            <a:r>
              <a:rPr lang="en-US" sz="1800" smtClean="0"/>
              <a:t>	Deleting what you can and should, and retaining what you 		must</a:t>
            </a:r>
            <a:br>
              <a:rPr lang="en-US" sz="1800" smtClean="0"/>
            </a:br>
            <a:endParaRPr lang="en-US" sz="1800" smtClean="0"/>
          </a:p>
          <a:p>
            <a:pPr>
              <a:lnSpc>
                <a:spcPct val="80000"/>
              </a:lnSpc>
              <a:buFont typeface="Wingdings 3" pitchFamily="18" charset="2"/>
              <a:buNone/>
            </a:pPr>
            <a:r>
              <a:rPr lang="en-US" sz="1800" smtClean="0"/>
              <a:t>		Preserving certain e-mail for “litigation hold” if necessary</a:t>
            </a:r>
            <a:br>
              <a:rPr lang="en-US" sz="1800" smtClean="0"/>
            </a:br>
            <a:endParaRPr lang="en-US" sz="1800" smtClean="0"/>
          </a:p>
          <a:p>
            <a:pPr>
              <a:lnSpc>
                <a:spcPct val="80000"/>
              </a:lnSpc>
              <a:buFont typeface="Wingdings 3" pitchFamily="18" charset="2"/>
              <a:buNone/>
            </a:pPr>
            <a:r>
              <a:rPr lang="en-US" sz="1800" b="1" smtClean="0"/>
              <a:t>		</a:t>
            </a:r>
          </a:p>
          <a:p>
            <a:pPr>
              <a:lnSpc>
                <a:spcPct val="80000"/>
              </a:lnSpc>
              <a:buFont typeface="Wingdings 3" pitchFamily="18" charset="2"/>
              <a:buNone/>
            </a:pPr>
            <a:r>
              <a:rPr lang="en-US" sz="1400" b="1"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An e-mail archival solution:</a:t>
            </a:r>
          </a:p>
        </p:txBody>
      </p:sp>
      <p:sp>
        <p:nvSpPr>
          <p:cNvPr id="33795" name="Rectangle 3"/>
          <p:cNvSpPr>
            <a:spLocks noGrp="1"/>
          </p:cNvSpPr>
          <p:nvPr>
            <p:ph type="body" idx="1"/>
          </p:nvPr>
        </p:nvSpPr>
        <p:spPr/>
        <p:txBody>
          <a:bodyPr/>
          <a:lstStyle/>
          <a:p>
            <a:r>
              <a:rPr lang="en-US" smtClean="0"/>
              <a:t>Allows for easy search by an individual</a:t>
            </a:r>
          </a:p>
          <a:p>
            <a:r>
              <a:rPr lang="en-US" smtClean="0"/>
              <a:t>Relieves overburdened servers – journals, duplicate attachments, and archives can be deleted</a:t>
            </a:r>
          </a:p>
          <a:p>
            <a:r>
              <a:rPr lang="en-US" smtClean="0"/>
              <a:t>Allows for disposition on a schedule individually or full years</a:t>
            </a:r>
          </a:p>
          <a:p>
            <a:r>
              <a:rPr lang="en-US" smtClean="0"/>
              <a:t>Allows for administrative search for investigations</a:t>
            </a:r>
          </a:p>
          <a:p>
            <a:r>
              <a:rPr lang="en-US" smtClean="0">
                <a:hlinkClick r:id="rId3"/>
              </a:rPr>
              <a:t>Mailmeter</a:t>
            </a:r>
            <a:r>
              <a:rPr lang="en-US" smtClean="0"/>
              <a:t> used by Erie 1 BOCES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2" cstate="print"/>
          <a:srcRect/>
          <a:stretch>
            <a:fillRect/>
          </a:stretch>
        </p:blipFill>
        <p:spPr bwMode="auto">
          <a:xfrm>
            <a:off x="495300" y="809625"/>
            <a:ext cx="8153400" cy="523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p:cNvSpPr>
          <p:nvPr>
            <p:ph type="title"/>
          </p:nvPr>
        </p:nvSpPr>
        <p:spPr bwMode="auto">
          <a:xfrm>
            <a:off x="533400" y="533400"/>
            <a:ext cx="8229600" cy="1143000"/>
          </a:xfrm>
        </p:spPr>
        <p:txBody>
          <a:bodyPr wrap="square" lIns="91440" tIns="45720" rIns="91440" bIns="45720" numCol="1" anchorCtr="0" compatLnSpc="1">
            <a:prstTxWarp prst="textNoShape">
              <a:avLst/>
            </a:prstTxWarp>
            <a:normAutofit fontScale="90000"/>
          </a:bodyPr>
          <a:lstStyle/>
          <a:p>
            <a:pPr>
              <a:defRPr/>
            </a:pPr>
            <a:r>
              <a:rPr lang="en-US" sz="3700" dirty="0" smtClean="0">
                <a:solidFill>
                  <a:schemeClr val="tx1"/>
                </a:solidFill>
                <a:effectLst/>
              </a:rPr>
              <a:t>“Individual Search and Retrieval” Application</a:t>
            </a:r>
          </a:p>
        </p:txBody>
      </p:sp>
      <p:sp>
        <p:nvSpPr>
          <p:cNvPr id="35843" name="Rectangle 3"/>
          <p:cNvSpPr>
            <a:spLocks noGrp="1"/>
          </p:cNvSpPr>
          <p:nvPr>
            <p:ph type="body" idx="1"/>
          </p:nvPr>
        </p:nvSpPr>
        <p:spPr>
          <a:xfrm>
            <a:off x="457200" y="2209800"/>
            <a:ext cx="8458200" cy="4114800"/>
          </a:xfrm>
        </p:spPr>
        <p:txBody>
          <a:bodyPr/>
          <a:lstStyle/>
          <a:p>
            <a:pPr>
              <a:lnSpc>
                <a:spcPct val="80000"/>
              </a:lnSpc>
              <a:buClr>
                <a:schemeClr val="tx1"/>
              </a:buClr>
              <a:buFont typeface="Wingdings 3" pitchFamily="18" charset="2"/>
              <a:buBlip>
                <a:blip r:embed="rId2"/>
              </a:buBlip>
            </a:pPr>
            <a:r>
              <a:rPr lang="en-US" sz="2000" dirty="0" smtClean="0"/>
              <a:t>End user access to their own e-mail; organization sets parameter for how far it goes back</a:t>
            </a:r>
            <a:br>
              <a:rPr lang="en-US" sz="2000" dirty="0" smtClean="0"/>
            </a:br>
            <a:endParaRPr lang="en-US" sz="2000" dirty="0" smtClean="0"/>
          </a:p>
          <a:p>
            <a:pPr>
              <a:lnSpc>
                <a:spcPct val="80000"/>
              </a:lnSpc>
              <a:buClr>
                <a:schemeClr val="tx1"/>
              </a:buClr>
              <a:buFont typeface="Wingdings 3" pitchFamily="18" charset="2"/>
              <a:buBlip>
                <a:blip r:embed="rId2"/>
              </a:buBlip>
            </a:pPr>
            <a:r>
              <a:rPr lang="en-US" sz="2000" dirty="0" smtClean="0"/>
              <a:t>Easy log in using your e-mail address</a:t>
            </a:r>
            <a:br>
              <a:rPr lang="en-US" sz="2000" dirty="0" smtClean="0"/>
            </a:br>
            <a:endParaRPr lang="en-US" sz="2000" dirty="0" smtClean="0"/>
          </a:p>
          <a:p>
            <a:pPr>
              <a:lnSpc>
                <a:spcPct val="80000"/>
              </a:lnSpc>
              <a:buClr>
                <a:schemeClr val="tx1"/>
              </a:buClr>
              <a:buFont typeface="Wingdings 3" pitchFamily="18" charset="2"/>
              <a:buBlip>
                <a:blip r:embed="rId2"/>
              </a:buBlip>
            </a:pPr>
            <a:r>
              <a:rPr lang="en-US" sz="2000" dirty="0" smtClean="0"/>
              <a:t>You can only search your own e-mail</a:t>
            </a:r>
            <a:br>
              <a:rPr lang="en-US" sz="2000" dirty="0" smtClean="0"/>
            </a:br>
            <a:endParaRPr lang="en-US" sz="2000" dirty="0" smtClean="0"/>
          </a:p>
          <a:p>
            <a:pPr>
              <a:lnSpc>
                <a:spcPct val="80000"/>
              </a:lnSpc>
              <a:buClr>
                <a:schemeClr val="tx1"/>
              </a:buClr>
              <a:buFont typeface="Wingdings 3" pitchFamily="18" charset="2"/>
              <a:buBlip>
                <a:blip r:embed="rId2"/>
              </a:buBlip>
            </a:pPr>
            <a:r>
              <a:rPr lang="en-US" sz="2000" dirty="0" smtClean="0"/>
              <a:t>No deletes</a:t>
            </a:r>
            <a:br>
              <a:rPr lang="en-US" sz="2000" dirty="0" smtClean="0"/>
            </a:br>
            <a:endParaRPr lang="en-US" sz="2000" dirty="0" smtClean="0"/>
          </a:p>
          <a:p>
            <a:pPr>
              <a:lnSpc>
                <a:spcPct val="80000"/>
              </a:lnSpc>
              <a:buClr>
                <a:schemeClr val="tx1"/>
              </a:buClr>
              <a:buFont typeface="Wingdings 3" pitchFamily="18" charset="2"/>
              <a:buBlip>
                <a:blip r:embed="rId2"/>
              </a:buBlip>
            </a:pPr>
            <a:r>
              <a:rPr lang="en-US" sz="2000" dirty="0" smtClean="0"/>
              <a:t>Variety of search combinations</a:t>
            </a:r>
            <a:br>
              <a:rPr lang="en-US" sz="2000" dirty="0" smtClean="0"/>
            </a:br>
            <a:endParaRPr lang="en-US" sz="2000" dirty="0" smtClean="0"/>
          </a:p>
          <a:p>
            <a:pPr>
              <a:lnSpc>
                <a:spcPct val="80000"/>
              </a:lnSpc>
              <a:buClr>
                <a:schemeClr val="tx1"/>
              </a:buClr>
              <a:buFont typeface="Wingdings 3" pitchFamily="18" charset="2"/>
              <a:buBlip>
                <a:blip r:embed="rId2"/>
              </a:buBlip>
            </a:pPr>
            <a:r>
              <a:rPr lang="en-US" sz="2000" dirty="0" smtClean="0"/>
              <a:t>View, print or e-mail results back to your inbox</a:t>
            </a:r>
            <a:br>
              <a:rPr lang="en-US" sz="2000" dirty="0" smtClean="0"/>
            </a:br>
            <a:endParaRPr lang="en-US" sz="2000" dirty="0" smtClean="0"/>
          </a:p>
        </p:txBody>
      </p:sp>
      <p:pic>
        <p:nvPicPr>
          <p:cNvPr id="35844" name="Picture 4" descr="Erie 1 Logo"/>
          <p:cNvPicPr>
            <a:picLocks noChangeAspect="1" noChangeArrowheads="1"/>
          </p:cNvPicPr>
          <p:nvPr/>
        </p:nvPicPr>
        <p:blipFill>
          <a:blip r:embed="rId3" cstate="print"/>
          <a:srcRect/>
          <a:stretch>
            <a:fillRect/>
          </a:stretch>
        </p:blipFill>
        <p:spPr bwMode="auto">
          <a:xfrm>
            <a:off x="6629400" y="5638800"/>
            <a:ext cx="1971675" cy="60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p:cNvSpPr>
          <p:nvPr>
            <p:ph type="title"/>
          </p:nvPr>
        </p:nvSpPr>
        <p:spPr bwMode="auto">
          <a:xfrm>
            <a:off x="457200" y="274638"/>
            <a:ext cx="8229600" cy="792162"/>
          </a:xfrm>
        </p:spPr>
        <p:txBody>
          <a:bodyPr wrap="square" lIns="91440" tIns="45720" rIns="91440" bIns="45720" numCol="1" anchorCtr="0" compatLnSpc="1">
            <a:prstTxWarp prst="textNoShape">
              <a:avLst/>
            </a:prstTxWarp>
          </a:bodyPr>
          <a:lstStyle/>
          <a:p>
            <a:pPr>
              <a:defRPr/>
            </a:pPr>
            <a:r>
              <a:rPr lang="en-US" dirty="0" smtClean="0">
                <a:solidFill>
                  <a:schemeClr val="tx1"/>
                </a:solidFill>
                <a:effectLst/>
              </a:rPr>
              <a:t>Variety of Search Options</a:t>
            </a:r>
          </a:p>
        </p:txBody>
      </p:sp>
      <p:pic>
        <p:nvPicPr>
          <p:cNvPr id="36867" name="Picture 3"/>
          <p:cNvPicPr>
            <a:picLocks noChangeAspect="1" noChangeArrowheads="1"/>
          </p:cNvPicPr>
          <p:nvPr/>
        </p:nvPicPr>
        <p:blipFill>
          <a:blip r:embed="rId2" cstate="print"/>
          <a:srcRect/>
          <a:stretch>
            <a:fillRect/>
          </a:stretch>
        </p:blipFill>
        <p:spPr bwMode="auto">
          <a:xfrm>
            <a:off x="2895600" y="1066800"/>
            <a:ext cx="5934075" cy="1809750"/>
          </a:xfrm>
          <a:prstGeom prst="rect">
            <a:avLst/>
          </a:prstGeom>
          <a:noFill/>
          <a:ln w="9525">
            <a:noFill/>
            <a:miter lim="800000"/>
            <a:headEnd/>
            <a:tailEnd/>
          </a:ln>
        </p:spPr>
      </p:pic>
      <p:pic>
        <p:nvPicPr>
          <p:cNvPr id="36868" name="Picture 4"/>
          <p:cNvPicPr>
            <a:picLocks noChangeAspect="1" noChangeArrowheads="1"/>
          </p:cNvPicPr>
          <p:nvPr/>
        </p:nvPicPr>
        <p:blipFill>
          <a:blip r:embed="rId3" cstate="print"/>
          <a:srcRect/>
          <a:stretch>
            <a:fillRect/>
          </a:stretch>
        </p:blipFill>
        <p:spPr bwMode="auto">
          <a:xfrm>
            <a:off x="228600" y="2971800"/>
            <a:ext cx="5943600" cy="1905000"/>
          </a:xfrm>
          <a:prstGeom prst="rect">
            <a:avLst/>
          </a:prstGeom>
          <a:noFill/>
          <a:ln w="9525">
            <a:noFill/>
            <a:miter lim="800000"/>
            <a:headEnd/>
            <a:tailEnd/>
          </a:ln>
        </p:spPr>
      </p:pic>
      <p:pic>
        <p:nvPicPr>
          <p:cNvPr id="36869" name="Picture 5"/>
          <p:cNvPicPr>
            <a:picLocks noChangeAspect="1" noChangeArrowheads="1"/>
          </p:cNvPicPr>
          <p:nvPr/>
        </p:nvPicPr>
        <p:blipFill>
          <a:blip r:embed="rId4" cstate="print"/>
          <a:srcRect/>
          <a:stretch>
            <a:fillRect/>
          </a:stretch>
        </p:blipFill>
        <p:spPr bwMode="auto">
          <a:xfrm>
            <a:off x="2819400" y="5029200"/>
            <a:ext cx="5943600" cy="1457325"/>
          </a:xfrm>
          <a:prstGeom prst="rect">
            <a:avLst/>
          </a:prstGeom>
          <a:noFill/>
          <a:ln w="9525">
            <a:noFill/>
            <a:miter lim="800000"/>
            <a:headEnd/>
            <a:tailEnd/>
          </a:ln>
        </p:spPr>
      </p:pic>
      <p:sp>
        <p:nvSpPr>
          <p:cNvPr id="36870" name="Rectangle 6"/>
          <p:cNvSpPr>
            <a:spLocks noGrp="1" noChangeArrowheads="1"/>
          </p:cNvSpPr>
          <p:nvPr>
            <p:ph type="body" sz="half" idx="1"/>
          </p:nvPr>
        </p:nvSpPr>
        <p:spPr>
          <a:xfrm>
            <a:off x="457200" y="1143000"/>
            <a:ext cx="2286000" cy="1600200"/>
          </a:xfrm>
          <a:noFill/>
        </p:spPr>
        <p:txBody>
          <a:bodyPr/>
          <a:lstStyle/>
          <a:p>
            <a:pPr>
              <a:lnSpc>
                <a:spcPct val="90000"/>
              </a:lnSpc>
            </a:pPr>
            <a:r>
              <a:rPr lang="en-US" sz="1400" b="1" smtClean="0"/>
              <a:t>Text entry keyword</a:t>
            </a:r>
          </a:p>
          <a:p>
            <a:pPr>
              <a:lnSpc>
                <a:spcPct val="90000"/>
              </a:lnSpc>
            </a:pPr>
            <a:r>
              <a:rPr lang="en-US" sz="1400" b="1" smtClean="0"/>
              <a:t>Partial e-mail address</a:t>
            </a:r>
          </a:p>
          <a:p>
            <a:pPr>
              <a:lnSpc>
                <a:spcPct val="90000"/>
              </a:lnSpc>
            </a:pPr>
            <a:r>
              <a:rPr lang="en-US" sz="1400" b="1" smtClean="0"/>
              <a:t>Show me: drop down selection</a:t>
            </a:r>
          </a:p>
        </p:txBody>
      </p:sp>
      <p:sp>
        <p:nvSpPr>
          <p:cNvPr id="36871" name="Rectangle 7"/>
          <p:cNvSpPr>
            <a:spLocks noChangeArrowheads="1"/>
          </p:cNvSpPr>
          <p:nvPr/>
        </p:nvSpPr>
        <p:spPr bwMode="auto">
          <a:xfrm>
            <a:off x="6248400" y="3200400"/>
            <a:ext cx="2286000" cy="1524000"/>
          </a:xfrm>
          <a:prstGeom prst="rect">
            <a:avLst/>
          </a:prstGeom>
          <a:noFill/>
          <a:ln w="9525">
            <a:noFill/>
            <a:miter lim="800000"/>
            <a:headEnd/>
            <a:tailEnd/>
          </a:ln>
        </p:spPr>
        <p:txBody>
          <a:bodyPr/>
          <a:lstStyle/>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Check box selection</a:t>
            </a:r>
          </a:p>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‘Search’</a:t>
            </a:r>
          </a:p>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Min/Max results selection</a:t>
            </a:r>
          </a:p>
        </p:txBody>
      </p:sp>
      <p:sp>
        <p:nvSpPr>
          <p:cNvPr id="36872" name="Rectangle 8"/>
          <p:cNvSpPr>
            <a:spLocks noChangeArrowheads="1"/>
          </p:cNvSpPr>
          <p:nvPr/>
        </p:nvSpPr>
        <p:spPr bwMode="auto">
          <a:xfrm>
            <a:off x="381000" y="4876800"/>
            <a:ext cx="2286000" cy="1447800"/>
          </a:xfrm>
          <a:prstGeom prst="rect">
            <a:avLst/>
          </a:prstGeom>
          <a:noFill/>
          <a:ln w="9525">
            <a:noFill/>
            <a:miter lim="800000"/>
            <a:headEnd/>
            <a:tailEnd/>
          </a:ln>
        </p:spPr>
        <p:txBody>
          <a:bodyPr/>
          <a:lstStyle/>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Date range allows for customization and manual entry of ‘From’ and ‘To’ dates</a:t>
            </a:r>
          </a:p>
        </p:txBody>
      </p:sp>
      <p:pic>
        <p:nvPicPr>
          <p:cNvPr id="36873" name="Picture 9" descr="Erie 1 Logo"/>
          <p:cNvPicPr>
            <a:picLocks noChangeAspect="1" noChangeArrowheads="1"/>
          </p:cNvPicPr>
          <p:nvPr/>
        </p:nvPicPr>
        <p:blipFill>
          <a:blip r:embed="rId5" cstate="print"/>
          <a:srcRect/>
          <a:stretch>
            <a:fillRect/>
          </a:stretch>
        </p:blipFill>
        <p:spPr bwMode="auto">
          <a:xfrm>
            <a:off x="7543800" y="6324600"/>
            <a:ext cx="1133475" cy="344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p:cNvSpPr>
          <p:nvPr>
            <p:ph type="title"/>
          </p:nvPr>
        </p:nvSpPr>
        <p:spPr bwMode="auto">
          <a:xfrm>
            <a:off x="457200" y="274638"/>
            <a:ext cx="8229600" cy="792162"/>
          </a:xfrm>
        </p:spPr>
        <p:txBody>
          <a:bodyPr wrap="square" lIns="91440" tIns="45720" rIns="91440" bIns="45720" numCol="1" anchorCtr="0" compatLnSpc="1">
            <a:prstTxWarp prst="textNoShape">
              <a:avLst/>
            </a:prstTxWarp>
          </a:bodyPr>
          <a:lstStyle/>
          <a:p>
            <a:pPr>
              <a:defRPr/>
            </a:pPr>
            <a:r>
              <a:rPr lang="en-US" dirty="0" err="1" smtClean="0">
                <a:solidFill>
                  <a:schemeClr val="tx1"/>
                </a:solidFill>
                <a:effectLst/>
              </a:rPr>
              <a:t>MailMeter</a:t>
            </a:r>
            <a:r>
              <a:rPr lang="en-US" dirty="0" smtClean="0">
                <a:solidFill>
                  <a:schemeClr val="tx1"/>
                </a:solidFill>
                <a:effectLst/>
              </a:rPr>
              <a:t> ISR Search Example</a:t>
            </a:r>
          </a:p>
        </p:txBody>
      </p:sp>
      <p:pic>
        <p:nvPicPr>
          <p:cNvPr id="37891" name="Picture 3"/>
          <p:cNvPicPr>
            <a:picLocks noChangeAspect="1" noChangeArrowheads="1"/>
          </p:cNvPicPr>
          <p:nvPr/>
        </p:nvPicPr>
        <p:blipFill>
          <a:blip r:embed="rId2" cstate="print"/>
          <a:srcRect/>
          <a:stretch>
            <a:fillRect/>
          </a:stretch>
        </p:blipFill>
        <p:spPr bwMode="auto">
          <a:xfrm>
            <a:off x="228600" y="1295400"/>
            <a:ext cx="5934075" cy="2571750"/>
          </a:xfrm>
          <a:prstGeom prst="rect">
            <a:avLst/>
          </a:prstGeom>
          <a:noFill/>
          <a:ln w="9525">
            <a:noFill/>
            <a:miter lim="800000"/>
            <a:headEnd/>
            <a:tailEnd/>
          </a:ln>
        </p:spPr>
      </p:pic>
      <p:pic>
        <p:nvPicPr>
          <p:cNvPr id="37892" name="Picture 4"/>
          <p:cNvPicPr>
            <a:picLocks noChangeAspect="1" noChangeArrowheads="1"/>
          </p:cNvPicPr>
          <p:nvPr/>
        </p:nvPicPr>
        <p:blipFill>
          <a:blip r:embed="rId3" cstate="print"/>
          <a:srcRect/>
          <a:stretch>
            <a:fillRect/>
          </a:stretch>
        </p:blipFill>
        <p:spPr bwMode="auto">
          <a:xfrm>
            <a:off x="1676400" y="3048000"/>
            <a:ext cx="2152650" cy="962025"/>
          </a:xfrm>
          <a:prstGeom prst="rect">
            <a:avLst/>
          </a:prstGeom>
          <a:noFill/>
          <a:ln w="9525">
            <a:solidFill>
              <a:schemeClr val="tx1"/>
            </a:solidFill>
            <a:miter lim="800000"/>
            <a:headEnd/>
            <a:tailEnd/>
          </a:ln>
        </p:spPr>
      </p:pic>
      <p:pic>
        <p:nvPicPr>
          <p:cNvPr id="37893" name="Picture 5"/>
          <p:cNvPicPr>
            <a:picLocks noChangeAspect="1" noChangeArrowheads="1"/>
          </p:cNvPicPr>
          <p:nvPr/>
        </p:nvPicPr>
        <p:blipFill>
          <a:blip r:embed="rId4" cstate="print"/>
          <a:srcRect/>
          <a:stretch>
            <a:fillRect/>
          </a:stretch>
        </p:blipFill>
        <p:spPr bwMode="auto">
          <a:xfrm>
            <a:off x="228600" y="4953000"/>
            <a:ext cx="5934075" cy="657225"/>
          </a:xfrm>
          <a:prstGeom prst="rect">
            <a:avLst/>
          </a:prstGeom>
          <a:noFill/>
          <a:ln w="9525">
            <a:solidFill>
              <a:schemeClr val="tx1"/>
            </a:solidFill>
            <a:miter lim="800000"/>
            <a:headEnd/>
            <a:tailEnd/>
          </a:ln>
        </p:spPr>
      </p:pic>
      <p:sp>
        <p:nvSpPr>
          <p:cNvPr id="37894" name="Line 6"/>
          <p:cNvSpPr>
            <a:spLocks noChangeShapeType="1"/>
          </p:cNvSpPr>
          <p:nvPr/>
        </p:nvSpPr>
        <p:spPr bwMode="auto">
          <a:xfrm flipH="1" flipV="1">
            <a:off x="990600" y="2895600"/>
            <a:ext cx="685800" cy="152400"/>
          </a:xfrm>
          <a:prstGeom prst="line">
            <a:avLst/>
          </a:prstGeom>
          <a:noFill/>
          <a:ln w="9525">
            <a:solidFill>
              <a:schemeClr val="tx1"/>
            </a:solidFill>
            <a:round/>
            <a:headEnd/>
            <a:tailEnd type="triangle" w="med" len="med"/>
          </a:ln>
        </p:spPr>
        <p:txBody>
          <a:bodyPr/>
          <a:lstStyle/>
          <a:p>
            <a:endParaRPr lang="en-US"/>
          </a:p>
        </p:txBody>
      </p:sp>
      <p:pic>
        <p:nvPicPr>
          <p:cNvPr id="37895" name="Picture 7"/>
          <p:cNvPicPr>
            <a:picLocks noChangeAspect="1" noChangeArrowheads="1"/>
          </p:cNvPicPr>
          <p:nvPr/>
        </p:nvPicPr>
        <p:blipFill>
          <a:blip r:embed="rId5" cstate="print"/>
          <a:srcRect/>
          <a:stretch>
            <a:fillRect/>
          </a:stretch>
        </p:blipFill>
        <p:spPr bwMode="auto">
          <a:xfrm>
            <a:off x="5638800" y="4038600"/>
            <a:ext cx="3000375" cy="1019175"/>
          </a:xfrm>
          <a:prstGeom prst="rect">
            <a:avLst/>
          </a:prstGeom>
          <a:noFill/>
          <a:ln w="9525">
            <a:solidFill>
              <a:schemeClr val="tx1"/>
            </a:solidFill>
            <a:miter lim="800000"/>
            <a:headEnd/>
            <a:tailEnd/>
          </a:ln>
        </p:spPr>
      </p:pic>
      <p:sp>
        <p:nvSpPr>
          <p:cNvPr id="37896" name="Line 8"/>
          <p:cNvSpPr>
            <a:spLocks noChangeShapeType="1"/>
          </p:cNvSpPr>
          <p:nvPr/>
        </p:nvSpPr>
        <p:spPr bwMode="auto">
          <a:xfrm flipH="1">
            <a:off x="5334000" y="4495800"/>
            <a:ext cx="1828800" cy="533400"/>
          </a:xfrm>
          <a:prstGeom prst="line">
            <a:avLst/>
          </a:prstGeom>
          <a:noFill/>
          <a:ln w="9525">
            <a:solidFill>
              <a:schemeClr val="tx1"/>
            </a:solidFill>
            <a:round/>
            <a:headEnd/>
            <a:tailEnd type="triangle" w="med" len="med"/>
          </a:ln>
        </p:spPr>
        <p:txBody>
          <a:bodyPr/>
          <a:lstStyle/>
          <a:p>
            <a:endParaRPr lang="en-US"/>
          </a:p>
        </p:txBody>
      </p:sp>
      <p:pic>
        <p:nvPicPr>
          <p:cNvPr id="37897" name="Picture 9" descr="Erie 1 Logo"/>
          <p:cNvPicPr>
            <a:picLocks noChangeAspect="1" noChangeArrowheads="1"/>
          </p:cNvPicPr>
          <p:nvPr/>
        </p:nvPicPr>
        <p:blipFill>
          <a:blip r:embed="rId6" cstate="print"/>
          <a:srcRect/>
          <a:stretch>
            <a:fillRect/>
          </a:stretch>
        </p:blipFill>
        <p:spPr bwMode="auto">
          <a:xfrm>
            <a:off x="6705600" y="5867400"/>
            <a:ext cx="1971675" cy="600075"/>
          </a:xfrm>
          <a:prstGeom prst="rect">
            <a:avLst/>
          </a:prstGeom>
          <a:noFill/>
          <a:ln w="9525">
            <a:noFill/>
            <a:miter lim="800000"/>
            <a:headEnd/>
            <a:tailEnd/>
          </a:ln>
        </p:spPr>
      </p:pic>
      <p:sp>
        <p:nvSpPr>
          <p:cNvPr id="37898" name="Rectangle 10"/>
          <p:cNvSpPr>
            <a:spLocks noGrp="1" noChangeArrowheads="1"/>
          </p:cNvSpPr>
          <p:nvPr>
            <p:ph type="body" sz="half" idx="1"/>
          </p:nvPr>
        </p:nvSpPr>
        <p:spPr>
          <a:xfrm>
            <a:off x="6248400" y="1709738"/>
            <a:ext cx="2286000" cy="1600200"/>
          </a:xfrm>
          <a:noFill/>
        </p:spPr>
        <p:txBody>
          <a:bodyPr/>
          <a:lstStyle/>
          <a:p>
            <a:r>
              <a:rPr lang="en-US" sz="1600" smtClean="0"/>
              <a:t>Sort capability by column heading topics (click the underlined heading) </a:t>
            </a:r>
          </a:p>
        </p:txBody>
      </p:sp>
      <p:sp>
        <p:nvSpPr>
          <p:cNvPr id="37899" name="Rectangle 11"/>
          <p:cNvSpPr>
            <a:spLocks noChangeArrowheads="1"/>
          </p:cNvSpPr>
          <p:nvPr/>
        </p:nvSpPr>
        <p:spPr bwMode="auto">
          <a:xfrm>
            <a:off x="381000" y="4267200"/>
            <a:ext cx="5181600" cy="685800"/>
          </a:xfrm>
          <a:prstGeom prst="rect">
            <a:avLst/>
          </a:prstGeom>
          <a:noFill/>
          <a:ln w="9525">
            <a:noFill/>
            <a:miter lim="800000"/>
            <a:headEnd/>
            <a:tailEnd/>
          </a:ln>
        </p:spPr>
        <p:txBody>
          <a:bodyPr/>
          <a:lstStyle/>
          <a:p>
            <a:pPr marL="365125" indent="-255588" eaLnBrk="0" hangingPunct="0">
              <a:spcBef>
                <a:spcPts val="400"/>
              </a:spcBef>
              <a:buClr>
                <a:schemeClr val="accent1"/>
              </a:buClr>
              <a:buSzPct val="68000"/>
              <a:buFont typeface="Wingdings 3" pitchFamily="18" charset="2"/>
              <a:buChar char=""/>
            </a:pPr>
            <a:r>
              <a:rPr lang="en-US" sz="1600">
                <a:solidFill>
                  <a:schemeClr val="tx1"/>
                </a:solidFill>
                <a:latin typeface="Lucida Sans Unicode" pitchFamily="34" charset="0"/>
              </a:rPr>
              <a:t>Recipients shows how many and who received the selected e-mail</a:t>
            </a:r>
          </a:p>
        </p:txBody>
      </p:sp>
      <p:sp>
        <p:nvSpPr>
          <p:cNvPr id="37900" name="Line 12"/>
          <p:cNvSpPr>
            <a:spLocks noChangeShapeType="1"/>
          </p:cNvSpPr>
          <p:nvPr/>
        </p:nvSpPr>
        <p:spPr bwMode="auto">
          <a:xfrm>
            <a:off x="3733800" y="4724400"/>
            <a:ext cx="1447800" cy="304800"/>
          </a:xfrm>
          <a:prstGeom prst="line">
            <a:avLst/>
          </a:prstGeom>
          <a:noFill/>
          <a:ln w="28575">
            <a:solidFill>
              <a:srgbClr val="FF0000"/>
            </a:solidFill>
            <a:round/>
            <a:headEnd/>
            <a:tailEnd type="triangle" w="med" len="med"/>
          </a:ln>
        </p:spPr>
        <p:txBody>
          <a:bodyPr/>
          <a:lstStyle/>
          <a:p>
            <a:endParaRPr lang="en-US"/>
          </a:p>
        </p:txBody>
      </p:sp>
      <p:sp>
        <p:nvSpPr>
          <p:cNvPr id="37901" name="Line 13"/>
          <p:cNvSpPr>
            <a:spLocks noChangeShapeType="1"/>
          </p:cNvSpPr>
          <p:nvPr/>
        </p:nvSpPr>
        <p:spPr bwMode="auto">
          <a:xfrm flipH="1">
            <a:off x="4800600" y="2133600"/>
            <a:ext cx="1676400" cy="685800"/>
          </a:xfrm>
          <a:prstGeom prst="line">
            <a:avLst/>
          </a:prstGeom>
          <a:noFill/>
          <a:ln w="28575">
            <a:solidFill>
              <a:srgbClr val="FF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p:cNvSpPr>
          <p:nvPr>
            <p:ph type="title" idx="4294967295"/>
          </p:nvPr>
        </p:nvSpPr>
        <p:spPr bwMode="auto">
          <a:xfrm>
            <a:off x="838200" y="609600"/>
            <a:ext cx="8001000" cy="838200"/>
          </a:xfrm>
        </p:spPr>
        <p:txBody>
          <a:bodyPr wrap="square" lIns="91440" tIns="45720" rIns="91440" bIns="45720" numCol="1" anchorCtr="0" compatLnSpc="1">
            <a:prstTxWarp prst="textNoShape">
              <a:avLst/>
            </a:prstTxWarp>
          </a:bodyPr>
          <a:lstStyle/>
          <a:p>
            <a:pPr>
              <a:defRPr/>
            </a:pPr>
            <a:r>
              <a:rPr lang="en-US" smtClean="0">
                <a:effectLst/>
              </a:rPr>
              <a:t>Why we are concerned:</a:t>
            </a:r>
          </a:p>
        </p:txBody>
      </p:sp>
      <p:sp>
        <p:nvSpPr>
          <p:cNvPr id="11267" name="Rectangle 3"/>
          <p:cNvSpPr>
            <a:spLocks noGrp="1"/>
          </p:cNvSpPr>
          <p:nvPr>
            <p:ph type="body" idx="4294967295"/>
          </p:nvPr>
        </p:nvSpPr>
        <p:spPr>
          <a:xfrm>
            <a:off x="3733800" y="1752600"/>
            <a:ext cx="4800600" cy="3962400"/>
          </a:xfrm>
        </p:spPr>
        <p:txBody>
          <a:bodyPr/>
          <a:lstStyle/>
          <a:p>
            <a:pPr>
              <a:lnSpc>
                <a:spcPct val="90000"/>
              </a:lnSpc>
            </a:pPr>
            <a:r>
              <a:rPr lang="en-US" sz="2300" dirty="0" smtClean="0"/>
              <a:t>Electronic information ….?</a:t>
            </a:r>
          </a:p>
          <a:p>
            <a:pPr>
              <a:lnSpc>
                <a:spcPct val="90000"/>
              </a:lnSpc>
            </a:pPr>
            <a:r>
              <a:rPr lang="en-US" sz="2300" dirty="0" smtClean="0"/>
              <a:t>Records management ….?</a:t>
            </a:r>
          </a:p>
          <a:p>
            <a:pPr>
              <a:lnSpc>
                <a:spcPct val="90000"/>
              </a:lnSpc>
            </a:pPr>
            <a:r>
              <a:rPr lang="en-US" sz="2300" dirty="0" smtClean="0"/>
              <a:t>Records retention ….?</a:t>
            </a:r>
          </a:p>
          <a:p>
            <a:pPr>
              <a:lnSpc>
                <a:spcPct val="90000"/>
              </a:lnSpc>
            </a:pPr>
            <a:r>
              <a:rPr lang="en-US" sz="2300" dirty="0" smtClean="0"/>
              <a:t>Liability for misuse?</a:t>
            </a:r>
          </a:p>
          <a:p>
            <a:pPr>
              <a:lnSpc>
                <a:spcPct val="90000"/>
              </a:lnSpc>
            </a:pPr>
            <a:r>
              <a:rPr lang="en-US" sz="2300" dirty="0" smtClean="0"/>
              <a:t>“E-discovery” ….?</a:t>
            </a:r>
          </a:p>
          <a:p>
            <a:pPr>
              <a:lnSpc>
                <a:spcPct val="90000"/>
              </a:lnSpc>
            </a:pPr>
            <a:r>
              <a:rPr lang="en-US" sz="2300" dirty="0" smtClean="0"/>
              <a:t>Litigation hold ….?</a:t>
            </a:r>
          </a:p>
          <a:p>
            <a:pPr>
              <a:lnSpc>
                <a:spcPct val="90000"/>
              </a:lnSpc>
            </a:pPr>
            <a:r>
              <a:rPr lang="en-US" sz="2300" dirty="0" smtClean="0"/>
              <a:t>Spoliation ….?</a:t>
            </a:r>
          </a:p>
          <a:p>
            <a:pPr>
              <a:lnSpc>
                <a:spcPct val="90000"/>
              </a:lnSpc>
            </a:pPr>
            <a:r>
              <a:rPr lang="en-US" sz="2300" dirty="0" smtClean="0"/>
              <a:t>Sanctions ….?</a:t>
            </a:r>
          </a:p>
          <a:p>
            <a:pPr>
              <a:lnSpc>
                <a:spcPct val="90000"/>
              </a:lnSpc>
            </a:pPr>
            <a:r>
              <a:rPr lang="en-US" sz="2300" dirty="0" smtClean="0"/>
              <a:t>$$$$$$$ judgments ….?</a:t>
            </a:r>
          </a:p>
          <a:p>
            <a:pPr>
              <a:lnSpc>
                <a:spcPct val="90000"/>
              </a:lnSpc>
            </a:pPr>
            <a:endParaRPr lang="en-US" sz="2300" i="1" dirty="0" smtClean="0"/>
          </a:p>
          <a:p>
            <a:pPr>
              <a:lnSpc>
                <a:spcPct val="90000"/>
              </a:lnSpc>
            </a:pPr>
            <a:endParaRPr lang="en-US" sz="2000" dirty="0" smtClean="0"/>
          </a:p>
        </p:txBody>
      </p:sp>
      <p:pic>
        <p:nvPicPr>
          <p:cNvPr id="11268" name="Picture 4" descr="pe07015_"/>
          <p:cNvPicPr>
            <a:picLocks noChangeAspect="1" noChangeArrowheads="1"/>
          </p:cNvPicPr>
          <p:nvPr/>
        </p:nvPicPr>
        <p:blipFill>
          <a:blip r:embed="rId3" cstate="print"/>
          <a:srcRect/>
          <a:stretch>
            <a:fillRect/>
          </a:stretch>
        </p:blipFill>
        <p:spPr bwMode="auto">
          <a:xfrm>
            <a:off x="1066800" y="3352800"/>
            <a:ext cx="2386013"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p:cNvSpPr>
          <p:nvPr>
            <p:ph type="title"/>
          </p:nvPr>
        </p:nvSpPr>
        <p:spPr bwMode="auto">
          <a:xfrm>
            <a:off x="457200" y="274638"/>
            <a:ext cx="8229600" cy="792162"/>
          </a:xfrm>
        </p:spPr>
        <p:txBody>
          <a:bodyPr wrap="square" lIns="91440" tIns="45720" rIns="91440" bIns="45720" numCol="1" anchorCtr="0" compatLnSpc="1">
            <a:prstTxWarp prst="textNoShape">
              <a:avLst/>
            </a:prstTxWarp>
          </a:bodyPr>
          <a:lstStyle/>
          <a:p>
            <a:pPr>
              <a:defRPr/>
            </a:pPr>
            <a:r>
              <a:rPr lang="en-US" dirty="0" smtClean="0">
                <a:effectLst/>
              </a:rPr>
              <a:t>Message Retrieval Example</a:t>
            </a:r>
          </a:p>
        </p:txBody>
      </p:sp>
      <p:pic>
        <p:nvPicPr>
          <p:cNvPr id="38915" name="Picture 3"/>
          <p:cNvPicPr>
            <a:picLocks noChangeAspect="1" noChangeArrowheads="1"/>
          </p:cNvPicPr>
          <p:nvPr/>
        </p:nvPicPr>
        <p:blipFill>
          <a:blip r:embed="rId2" cstate="print"/>
          <a:srcRect/>
          <a:stretch>
            <a:fillRect/>
          </a:stretch>
        </p:blipFill>
        <p:spPr bwMode="auto">
          <a:xfrm>
            <a:off x="533400" y="1219200"/>
            <a:ext cx="6858000" cy="3932238"/>
          </a:xfrm>
          <a:prstGeom prst="rect">
            <a:avLst/>
          </a:prstGeom>
          <a:noFill/>
          <a:ln w="9525">
            <a:noFill/>
            <a:miter lim="800000"/>
            <a:headEnd/>
            <a:tailEnd/>
          </a:ln>
        </p:spPr>
      </p:pic>
      <p:pic>
        <p:nvPicPr>
          <p:cNvPr id="38916" name="Picture 4" descr="Erie 1 Logo"/>
          <p:cNvPicPr>
            <a:picLocks noChangeAspect="1" noChangeArrowheads="1"/>
          </p:cNvPicPr>
          <p:nvPr/>
        </p:nvPicPr>
        <p:blipFill>
          <a:blip r:embed="rId3" cstate="print"/>
          <a:srcRect/>
          <a:stretch>
            <a:fillRect/>
          </a:stretch>
        </p:blipFill>
        <p:spPr bwMode="auto">
          <a:xfrm>
            <a:off x="6705600" y="5867400"/>
            <a:ext cx="1971675" cy="600075"/>
          </a:xfrm>
          <a:prstGeom prst="rect">
            <a:avLst/>
          </a:prstGeom>
          <a:noFill/>
          <a:ln w="9525">
            <a:noFill/>
            <a:miter lim="800000"/>
            <a:headEnd/>
            <a:tailEnd/>
          </a:ln>
        </p:spPr>
      </p:pic>
      <p:sp>
        <p:nvSpPr>
          <p:cNvPr id="38917" name="Rectangle 5"/>
          <p:cNvSpPr>
            <a:spLocks noChangeArrowheads="1"/>
          </p:cNvSpPr>
          <p:nvPr/>
        </p:nvSpPr>
        <p:spPr bwMode="auto">
          <a:xfrm>
            <a:off x="4038600" y="3429000"/>
            <a:ext cx="4876800" cy="1371600"/>
          </a:xfrm>
          <a:prstGeom prst="rect">
            <a:avLst/>
          </a:prstGeom>
          <a:solidFill>
            <a:schemeClr val="bg1"/>
          </a:solidFill>
          <a:ln w="9525">
            <a:solidFill>
              <a:schemeClr val="tx1"/>
            </a:solidFill>
            <a:miter lim="800000"/>
            <a:headEnd/>
            <a:tailEnd/>
          </a:ln>
        </p:spPr>
        <p:txBody>
          <a:bodyPr/>
          <a:lstStyle/>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Shows full heading and subject content of  e-mail sent.</a:t>
            </a:r>
          </a:p>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Contains attachments</a:t>
            </a:r>
          </a:p>
          <a:p>
            <a:pPr marL="365125" indent="-255588" eaLnBrk="0" hangingPunct="0">
              <a:spcBef>
                <a:spcPts val="400"/>
              </a:spcBef>
              <a:buClr>
                <a:schemeClr val="accent1"/>
              </a:buClr>
              <a:buSzPct val="68000"/>
              <a:buFont typeface="Wingdings 3" pitchFamily="18" charset="2"/>
              <a:buChar char=""/>
            </a:pPr>
            <a:r>
              <a:rPr lang="en-US" sz="1400" b="1">
                <a:solidFill>
                  <a:schemeClr val="tx1"/>
                </a:solidFill>
                <a:latin typeface="Lucida Sans Unicode" pitchFamily="34" charset="0"/>
              </a:rPr>
              <a:t>Can be re-sent to inbox or printed using icons (upper left corner of page)</a:t>
            </a:r>
          </a:p>
        </p:txBody>
      </p:sp>
      <p:sp>
        <p:nvSpPr>
          <p:cNvPr id="38918" name="Text Box 6"/>
          <p:cNvSpPr txBox="1">
            <a:spLocks noChangeArrowheads="1"/>
          </p:cNvSpPr>
          <p:nvPr/>
        </p:nvSpPr>
        <p:spPr bwMode="auto">
          <a:xfrm>
            <a:off x="1447800" y="5410200"/>
            <a:ext cx="3505200" cy="517525"/>
          </a:xfrm>
          <a:prstGeom prst="rect">
            <a:avLst/>
          </a:prstGeom>
          <a:noFill/>
          <a:ln w="9525">
            <a:noFill/>
            <a:miter lim="800000"/>
            <a:headEnd/>
            <a:tailEnd/>
          </a:ln>
        </p:spPr>
        <p:txBody>
          <a:bodyPr>
            <a:spAutoFit/>
          </a:bodyPr>
          <a:lstStyle/>
          <a:p>
            <a:pPr>
              <a:spcBef>
                <a:spcPct val="50000"/>
              </a:spcBef>
            </a:pPr>
            <a:r>
              <a:rPr lang="en-US" sz="1400" b="1" i="1"/>
              <a:t>*Take note of the Search Criteria info line</a:t>
            </a:r>
            <a:r>
              <a:rPr lang="en-US" sz="1400" i="1"/>
              <a:t> </a:t>
            </a:r>
          </a:p>
        </p:txBody>
      </p:sp>
      <p:sp>
        <p:nvSpPr>
          <p:cNvPr id="38919" name="Line 7"/>
          <p:cNvSpPr>
            <a:spLocks noChangeShapeType="1"/>
          </p:cNvSpPr>
          <p:nvPr/>
        </p:nvSpPr>
        <p:spPr bwMode="auto">
          <a:xfrm flipH="1" flipV="1">
            <a:off x="1066800" y="5105400"/>
            <a:ext cx="457200" cy="381000"/>
          </a:xfrm>
          <a:prstGeom prst="line">
            <a:avLst/>
          </a:prstGeom>
          <a:noFill/>
          <a:ln w="28575">
            <a:solidFill>
              <a:srgbClr val="FF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p:cNvSpPr>
          <p:nvPr>
            <p:ph type="title"/>
          </p:nvPr>
        </p:nvSpPr>
        <p:spPr bwMode="auto">
          <a:xfrm>
            <a:off x="533400" y="533400"/>
            <a:ext cx="8229600" cy="1143000"/>
          </a:xfrm>
        </p:spPr>
        <p:txBody>
          <a:bodyPr wrap="square" lIns="91440" tIns="45720" rIns="91440" bIns="45720" numCol="1" anchorCtr="0" compatLnSpc="1">
            <a:prstTxWarp prst="textNoShape">
              <a:avLst/>
            </a:prstTxWarp>
            <a:normAutofit/>
          </a:bodyPr>
          <a:lstStyle/>
          <a:p>
            <a:pPr>
              <a:defRPr/>
            </a:pPr>
            <a:r>
              <a:rPr lang="en-US" sz="3700" dirty="0" smtClean="0">
                <a:solidFill>
                  <a:schemeClr val="tx1"/>
                </a:solidFill>
                <a:effectLst/>
              </a:rPr>
              <a:t>“</a:t>
            </a:r>
            <a:r>
              <a:rPr lang="en-US" sz="3700" dirty="0" err="1" smtClean="0">
                <a:solidFill>
                  <a:schemeClr val="tx1"/>
                </a:solidFill>
                <a:effectLst/>
              </a:rPr>
              <a:t>Investigate”Application</a:t>
            </a:r>
            <a:endParaRPr lang="en-US" sz="3700" dirty="0" smtClean="0">
              <a:solidFill>
                <a:schemeClr val="tx1"/>
              </a:solidFill>
              <a:effectLst/>
            </a:endParaRPr>
          </a:p>
        </p:txBody>
      </p:sp>
      <p:sp>
        <p:nvSpPr>
          <p:cNvPr id="39939" name="Rectangle 3"/>
          <p:cNvSpPr>
            <a:spLocks noGrp="1"/>
          </p:cNvSpPr>
          <p:nvPr>
            <p:ph type="body" idx="1"/>
          </p:nvPr>
        </p:nvSpPr>
        <p:spPr>
          <a:xfrm>
            <a:off x="457200" y="2057400"/>
            <a:ext cx="8458200" cy="4114800"/>
          </a:xfrm>
        </p:spPr>
        <p:txBody>
          <a:bodyPr/>
          <a:lstStyle/>
          <a:p>
            <a:pPr>
              <a:buClr>
                <a:schemeClr val="tx1"/>
              </a:buClr>
              <a:buFont typeface="Wingdings 3" pitchFamily="18" charset="2"/>
              <a:buBlip>
                <a:blip r:embed="rId2"/>
              </a:buBlip>
            </a:pPr>
            <a:r>
              <a:rPr lang="en-US" sz="2800" smtClean="0"/>
              <a:t>Log-in for authorized users only</a:t>
            </a:r>
            <a:br>
              <a:rPr lang="en-US" sz="2800" smtClean="0"/>
            </a:br>
            <a:endParaRPr lang="en-US" sz="2800" smtClean="0"/>
          </a:p>
          <a:p>
            <a:pPr>
              <a:buClr>
                <a:schemeClr val="tx1"/>
              </a:buClr>
              <a:buFont typeface="Wingdings 3" pitchFamily="18" charset="2"/>
              <a:buBlip>
                <a:blip r:embed="rId2"/>
              </a:buBlip>
            </a:pPr>
            <a:r>
              <a:rPr lang="en-US" sz="2800" smtClean="0"/>
              <a:t>Searches across organization </a:t>
            </a:r>
            <a:br>
              <a:rPr lang="en-US" sz="2800" smtClean="0"/>
            </a:br>
            <a:endParaRPr lang="en-US" sz="2800" smtClean="0"/>
          </a:p>
          <a:p>
            <a:pPr>
              <a:buClr>
                <a:schemeClr val="tx1"/>
              </a:buClr>
              <a:buFont typeface="Wingdings 3" pitchFamily="18" charset="2"/>
              <a:buBlip>
                <a:blip r:embed="rId2"/>
              </a:buBlip>
            </a:pPr>
            <a:r>
              <a:rPr lang="en-US" sz="2800" smtClean="0"/>
              <a:t>Variety of search combinations</a:t>
            </a:r>
            <a:br>
              <a:rPr lang="en-US" sz="2800" smtClean="0"/>
            </a:br>
            <a:endParaRPr lang="en-US" sz="2800" smtClean="0"/>
          </a:p>
          <a:p>
            <a:pPr>
              <a:buClr>
                <a:schemeClr val="tx1"/>
              </a:buClr>
              <a:buFont typeface="Wingdings 3" pitchFamily="18" charset="2"/>
              <a:buBlip>
                <a:blip r:embed="rId2"/>
              </a:buBlip>
            </a:pPr>
            <a:r>
              <a:rPr lang="en-US" sz="2800" smtClean="0"/>
              <a:t>Can tag e-mails for: use in employee disciplinary proceedings, preservation, disclosure, FOIL requests, etc.</a:t>
            </a:r>
          </a:p>
          <a:p>
            <a:pPr>
              <a:buClr>
                <a:schemeClr val="tx1"/>
              </a:buClr>
              <a:buFont typeface="Wingdings 3" pitchFamily="18" charset="2"/>
              <a:buBlip>
                <a:blip r:embed="rId2"/>
              </a:buBlip>
            </a:pPr>
            <a:endParaRPr lang="en-US" sz="3200" smtClean="0"/>
          </a:p>
        </p:txBody>
      </p:sp>
      <p:pic>
        <p:nvPicPr>
          <p:cNvPr id="39940" name="Picture 4" descr="Erie 1 Logo"/>
          <p:cNvPicPr>
            <a:picLocks noChangeAspect="1" noChangeArrowheads="1"/>
          </p:cNvPicPr>
          <p:nvPr/>
        </p:nvPicPr>
        <p:blipFill>
          <a:blip r:embed="rId3" cstate="print"/>
          <a:srcRect/>
          <a:stretch>
            <a:fillRect/>
          </a:stretch>
        </p:blipFill>
        <p:spPr bwMode="auto">
          <a:xfrm>
            <a:off x="6629400" y="5638800"/>
            <a:ext cx="1971675" cy="60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62" name="Picture 4" descr="investigate1"/>
          <p:cNvPicPr>
            <a:picLocks noChangeAspect="1" noChangeArrowheads="1"/>
          </p:cNvPicPr>
          <p:nvPr/>
        </p:nvPicPr>
        <p:blipFill>
          <a:blip r:embed="rId2" cstate="print"/>
          <a:srcRect/>
          <a:stretch>
            <a:fillRect/>
          </a:stretch>
        </p:blipFill>
        <p:spPr bwMode="auto">
          <a:xfrm>
            <a:off x="0" y="914400"/>
            <a:ext cx="9144000" cy="5268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2" descr="investigate2"/>
          <p:cNvPicPr>
            <a:picLocks noChangeAspect="1" noChangeArrowheads="1"/>
          </p:cNvPicPr>
          <p:nvPr/>
        </p:nvPicPr>
        <p:blipFill>
          <a:blip r:embed="rId2" cstate="print"/>
          <a:srcRect/>
          <a:stretch>
            <a:fillRect/>
          </a:stretch>
        </p:blipFill>
        <p:spPr bwMode="auto">
          <a:xfrm>
            <a:off x="0" y="990600"/>
            <a:ext cx="9144000" cy="538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3010" name="Picture 2" descr="investigate3"/>
          <p:cNvPicPr>
            <a:picLocks noChangeAspect="1" noChangeArrowheads="1"/>
          </p:cNvPicPr>
          <p:nvPr/>
        </p:nvPicPr>
        <p:blipFill>
          <a:blip r:embed="rId2" cstate="print"/>
          <a:srcRect/>
          <a:stretch>
            <a:fillRect/>
          </a:stretch>
        </p:blipFill>
        <p:spPr bwMode="auto">
          <a:xfrm>
            <a:off x="0" y="485775"/>
            <a:ext cx="9144000" cy="5619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4034" name="Picture 2" descr="investigate4"/>
          <p:cNvPicPr>
            <a:picLocks noChangeAspect="1" noChangeArrowheads="1"/>
          </p:cNvPicPr>
          <p:nvPr/>
        </p:nvPicPr>
        <p:blipFill>
          <a:blip r:embed="rId2" cstate="print"/>
          <a:srcRect/>
          <a:stretch>
            <a:fillRect/>
          </a:stretch>
        </p:blipFill>
        <p:spPr bwMode="auto">
          <a:xfrm>
            <a:off x="0" y="533400"/>
            <a:ext cx="91440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5058" name="Picture 5" descr="nortel results"/>
          <p:cNvPicPr>
            <a:picLocks noChangeAspect="1" noChangeArrowheads="1"/>
          </p:cNvPicPr>
          <p:nvPr/>
        </p:nvPicPr>
        <p:blipFill>
          <a:blip r:embed="rId2" cstate="print"/>
          <a:srcRect/>
          <a:stretch>
            <a:fillRect/>
          </a:stretch>
        </p:blipFill>
        <p:spPr bwMode="auto">
          <a:xfrm>
            <a:off x="0" y="685800"/>
            <a:ext cx="9144000" cy="5619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New challenges….</a:t>
            </a:r>
          </a:p>
        </p:txBody>
      </p:sp>
      <p:sp>
        <p:nvSpPr>
          <p:cNvPr id="46083" name="Rectangle 3"/>
          <p:cNvSpPr>
            <a:spLocks noGrp="1"/>
          </p:cNvSpPr>
          <p:nvPr>
            <p:ph type="body" idx="1"/>
          </p:nvPr>
        </p:nvSpPr>
        <p:spPr/>
        <p:txBody>
          <a:bodyPr/>
          <a:lstStyle/>
          <a:p>
            <a:pPr>
              <a:lnSpc>
                <a:spcPct val="80000"/>
              </a:lnSpc>
            </a:pPr>
            <a:endParaRPr lang="en-US" sz="2300" smtClean="0"/>
          </a:p>
          <a:p>
            <a:pPr>
              <a:lnSpc>
                <a:spcPct val="80000"/>
              </a:lnSpc>
            </a:pPr>
            <a:r>
              <a:rPr lang="en-US" sz="2300" smtClean="0"/>
              <a:t>Guidance around social networking and Web 2.0 publishing tools and participation on Virtual Worlds</a:t>
            </a:r>
            <a:br>
              <a:rPr lang="en-US" sz="2300" smtClean="0"/>
            </a:br>
            <a:endParaRPr lang="en-US" sz="2300" smtClean="0"/>
          </a:p>
          <a:p>
            <a:pPr lvl="1">
              <a:lnSpc>
                <a:spcPct val="80000"/>
              </a:lnSpc>
            </a:pPr>
            <a:r>
              <a:rPr lang="en-US" sz="2100" smtClean="0"/>
              <a:t>Call it guidance not policies or regulations</a:t>
            </a:r>
          </a:p>
          <a:p>
            <a:pPr lvl="1">
              <a:lnSpc>
                <a:spcPct val="80000"/>
              </a:lnSpc>
            </a:pPr>
            <a:r>
              <a:rPr lang="en-US" sz="2100" smtClean="0"/>
              <a:t>Reference your policies don’t repeat them</a:t>
            </a:r>
            <a:br>
              <a:rPr lang="en-US" sz="2100" smtClean="0"/>
            </a:br>
            <a:endParaRPr lang="en-US" sz="2100" smtClean="0"/>
          </a:p>
          <a:p>
            <a:pPr>
              <a:lnSpc>
                <a:spcPct val="80000"/>
              </a:lnSpc>
            </a:pPr>
            <a:r>
              <a:rPr lang="en-US" sz="2300" smtClean="0"/>
              <a:t>IBM now has </a:t>
            </a:r>
            <a:r>
              <a:rPr lang="en-US" sz="2300" smtClean="0">
                <a:hlinkClick r:id="rId2"/>
              </a:rPr>
              <a:t>Virtual World guidance </a:t>
            </a:r>
            <a:r>
              <a:rPr lang="en-US" sz="2300" smtClean="0"/>
              <a:t/>
            </a:r>
            <a:br>
              <a:rPr lang="en-US" sz="2300" smtClean="0"/>
            </a:br>
            <a:endParaRPr lang="en-US" sz="2300" smtClean="0"/>
          </a:p>
          <a:p>
            <a:pPr lvl="1">
              <a:lnSpc>
                <a:spcPct val="80000"/>
              </a:lnSpc>
            </a:pPr>
            <a:endParaRPr lang="en-US" sz="21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Getting started:</a:t>
            </a:r>
          </a:p>
        </p:txBody>
      </p:sp>
      <p:sp>
        <p:nvSpPr>
          <p:cNvPr id="47107" name="Rectangle 3"/>
          <p:cNvSpPr>
            <a:spLocks noGrp="1"/>
          </p:cNvSpPr>
          <p:nvPr>
            <p:ph type="body" idx="1"/>
          </p:nvPr>
        </p:nvSpPr>
        <p:spPr/>
        <p:txBody>
          <a:bodyPr/>
          <a:lstStyle/>
          <a:p>
            <a:r>
              <a:rPr lang="en-US" sz="2300" dirty="0" smtClean="0"/>
              <a:t>Pull together a team – BOCES has a service if you wish guidance </a:t>
            </a:r>
            <a:r>
              <a:rPr lang="en-US" sz="2300" smtClean="0"/>
              <a:t>in this </a:t>
            </a:r>
            <a:r>
              <a:rPr lang="en-US" sz="2300" dirty="0" smtClean="0"/>
              <a:t>process</a:t>
            </a:r>
          </a:p>
          <a:p>
            <a:r>
              <a:rPr lang="en-US" sz="2300" dirty="0" smtClean="0"/>
              <a:t>Identify what electronic records you have – what/why/where/who is responsible and when to discard</a:t>
            </a:r>
          </a:p>
          <a:p>
            <a:r>
              <a:rPr lang="en-US" sz="2300" dirty="0" smtClean="0"/>
              <a:t>Establish a Comprehensive Document Retention Policies and Procedures document</a:t>
            </a:r>
          </a:p>
          <a:p>
            <a:r>
              <a:rPr lang="en-US" sz="2300" dirty="0" smtClean="0"/>
              <a:t>Deal with email in some manner while you work through the entire process which will be lengthy</a:t>
            </a:r>
          </a:p>
          <a:p>
            <a:r>
              <a:rPr lang="en-US" sz="2300" dirty="0" smtClean="0"/>
              <a:t>Educate your staff to their responsibilities</a:t>
            </a:r>
          </a:p>
          <a:p>
            <a:r>
              <a:rPr lang="en-US" sz="2300" dirty="0" smtClean="0"/>
              <a:t>Update constantly as new technologies emerge</a:t>
            </a:r>
          </a:p>
          <a:p>
            <a:r>
              <a:rPr lang="en-US" sz="2300" dirty="0" smtClean="0"/>
              <a:t>The worst thing to do is to do nothing….</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Questions…</a:t>
            </a:r>
          </a:p>
        </p:txBody>
      </p:sp>
      <p:sp>
        <p:nvSpPr>
          <p:cNvPr id="48131" name="Rectangle 3"/>
          <p:cNvSpPr>
            <a:spLocks noGrp="1"/>
          </p:cNvSpPr>
          <p:nvPr>
            <p:ph type="body" idx="1"/>
          </p:nvPr>
        </p:nvSpPr>
        <p:spPr>
          <a:xfrm>
            <a:off x="381000" y="1371600"/>
            <a:ext cx="8229600" cy="4919663"/>
          </a:xfrm>
        </p:spPr>
        <p:txBody>
          <a:bodyPr/>
          <a:lstStyle/>
          <a:p>
            <a:pPr>
              <a:lnSpc>
                <a:spcPct val="90000"/>
              </a:lnSpc>
            </a:pPr>
            <a:endParaRPr lang="en-US" dirty="0" smtClean="0"/>
          </a:p>
          <a:p>
            <a:pPr lvl="1">
              <a:lnSpc>
                <a:spcPct val="90000"/>
              </a:lnSpc>
            </a:pPr>
            <a:r>
              <a:rPr lang="en-US" sz="2400" dirty="0" smtClean="0"/>
              <a:t>Carol Barber – Erie 1 BOCES/WNYRIC</a:t>
            </a:r>
          </a:p>
          <a:p>
            <a:pPr lvl="2">
              <a:lnSpc>
                <a:spcPct val="90000"/>
              </a:lnSpc>
            </a:pPr>
            <a:r>
              <a:rPr lang="en-US" sz="2400" dirty="0" smtClean="0">
                <a:hlinkClick r:id="rId2"/>
              </a:rPr>
              <a:t>cbarber@e1b.org</a:t>
            </a:r>
            <a:endParaRPr lang="en-US" sz="2400" dirty="0" smtClean="0"/>
          </a:p>
          <a:p>
            <a:pPr lvl="1">
              <a:lnSpc>
                <a:spcPct val="90000"/>
              </a:lnSpc>
            </a:pPr>
            <a:endParaRPr lang="en-US" sz="2400" dirty="0" smtClean="0"/>
          </a:p>
          <a:p>
            <a:pPr lvl="1">
              <a:lnSpc>
                <a:spcPct val="90000"/>
              </a:lnSpc>
            </a:pPr>
            <a:r>
              <a:rPr lang="en-US" sz="2400" dirty="0" smtClean="0"/>
              <a:t>Deb Arlington for </a:t>
            </a:r>
            <a:r>
              <a:rPr lang="en-US" sz="2400" dirty="0" err="1" smtClean="0"/>
              <a:t>MailMeter</a:t>
            </a:r>
            <a:endParaRPr lang="en-US" sz="2400" dirty="0" smtClean="0"/>
          </a:p>
          <a:p>
            <a:pPr lvl="2">
              <a:lnSpc>
                <a:spcPct val="90000"/>
              </a:lnSpc>
            </a:pPr>
            <a:r>
              <a:rPr lang="en-US" sz="2400" dirty="0" smtClean="0">
                <a:hlinkClick r:id="rId3"/>
              </a:rPr>
              <a:t>darlingt@e1b.org</a:t>
            </a:r>
            <a:endParaRPr lang="en-US" sz="2400" dirty="0" smtClean="0"/>
          </a:p>
          <a:p>
            <a:pPr lvl="2">
              <a:lnSpc>
                <a:spcPct val="90000"/>
              </a:lnSpc>
            </a:pPr>
            <a:endParaRPr lang="en-US" sz="2400" dirty="0" smtClean="0"/>
          </a:p>
          <a:p>
            <a:pPr lvl="2">
              <a:lnSpc>
                <a:spcPct val="90000"/>
              </a:lnSpc>
            </a:pPr>
            <a:r>
              <a:rPr lang="en-US" sz="2400" dirty="0" smtClean="0"/>
              <a:t>Your school attorney</a:t>
            </a:r>
          </a:p>
          <a:p>
            <a:pPr lvl="2">
              <a:lnSpc>
                <a:spcPct val="90000"/>
              </a:lnSpc>
            </a:pPr>
            <a:endParaRPr lang="en-US" sz="2400" dirty="0" smtClean="0"/>
          </a:p>
          <a:p>
            <a:pPr lvl="2">
              <a:lnSpc>
                <a:spcPct val="90000"/>
              </a:lnSpc>
            </a:pPr>
            <a:r>
              <a:rPr lang="en-US" sz="2400" dirty="0" smtClean="0"/>
              <a:t>Policy Services – Erie 1 BOCES</a:t>
            </a:r>
          </a:p>
          <a:p>
            <a:pPr lvl="3">
              <a:lnSpc>
                <a:spcPct val="90000"/>
              </a:lnSpc>
            </a:pPr>
            <a:r>
              <a:rPr lang="en-US" sz="2200" dirty="0" smtClean="0">
                <a:hlinkClick r:id="rId4"/>
              </a:rPr>
              <a:t>jhallgren@e1b.org</a:t>
            </a:r>
            <a:endParaRPr lang="en-US" sz="2200" dirty="0" smtClean="0"/>
          </a:p>
          <a:p>
            <a:pPr lvl="3">
              <a:lnSpc>
                <a:spcPct val="90000"/>
              </a:lnSpc>
              <a:buNone/>
            </a:pPr>
            <a:endParaRPr lang="en-US" sz="2200" dirty="0" smtClean="0"/>
          </a:p>
          <a:p>
            <a:pPr lvl="1">
              <a:lnSpc>
                <a:spcPct val="90000"/>
              </a:lnSpc>
              <a:buFont typeface="Verdana" pitchFamily="34" charset="0"/>
              <a:buNone/>
            </a:pPr>
            <a:endParaRPr lang="en-US" dirty="0" smtClean="0"/>
          </a:p>
          <a:p>
            <a:pPr lvl="1">
              <a:lnSpc>
                <a:spcPct val="90000"/>
              </a:lnSpc>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p:cNvSpPr>
          <p:nvPr>
            <p:ph type="title"/>
          </p:nvPr>
        </p:nvSpPr>
        <p:spPr bwMode="auto">
          <a:xfrm>
            <a:off x="228600" y="838200"/>
            <a:ext cx="8610600" cy="838200"/>
          </a:xfrm>
        </p:spPr>
        <p:txBody>
          <a:bodyPr wrap="square" lIns="91440" tIns="45720" rIns="91440" bIns="45720" numCol="1" anchorCtr="0" compatLnSpc="1">
            <a:prstTxWarp prst="textNoShape">
              <a:avLst/>
            </a:prstTxWarp>
            <a:normAutofit fontScale="90000"/>
          </a:bodyPr>
          <a:lstStyle/>
          <a:p>
            <a:pPr algn="ctr">
              <a:defRPr/>
            </a:pPr>
            <a:r>
              <a:rPr lang="en-US" sz="3200" smtClean="0">
                <a:effectLst/>
              </a:rPr>
              <a:t>Electronic information: </a:t>
            </a:r>
            <a:br>
              <a:rPr lang="en-US" sz="3200" smtClean="0">
                <a:effectLst/>
              </a:rPr>
            </a:br>
            <a:r>
              <a:rPr lang="en-US" sz="3200" smtClean="0">
                <a:effectLst/>
              </a:rPr>
              <a:t>Where could it be?</a:t>
            </a:r>
          </a:p>
        </p:txBody>
      </p:sp>
      <p:sp>
        <p:nvSpPr>
          <p:cNvPr id="12291" name="Rectangle 3"/>
          <p:cNvSpPr>
            <a:spLocks noGrp="1"/>
          </p:cNvSpPr>
          <p:nvPr>
            <p:ph type="body" idx="1"/>
          </p:nvPr>
        </p:nvSpPr>
        <p:spPr>
          <a:xfrm>
            <a:off x="533400" y="1905000"/>
            <a:ext cx="8229600" cy="5334000"/>
          </a:xfrm>
        </p:spPr>
        <p:txBody>
          <a:bodyPr/>
          <a:lstStyle/>
          <a:p>
            <a:pPr>
              <a:lnSpc>
                <a:spcPct val="80000"/>
              </a:lnSpc>
            </a:pPr>
            <a:r>
              <a:rPr lang="en-US" sz="1800" dirty="0" smtClean="0"/>
              <a:t>Resides on network/active server: district, BOCES, other</a:t>
            </a:r>
            <a:br>
              <a:rPr lang="en-US" sz="1800" dirty="0" smtClean="0"/>
            </a:br>
            <a:endParaRPr lang="en-US" sz="1800" dirty="0" smtClean="0"/>
          </a:p>
          <a:p>
            <a:pPr>
              <a:lnSpc>
                <a:spcPct val="80000"/>
              </a:lnSpc>
            </a:pPr>
            <a:r>
              <a:rPr lang="en-US" sz="1800" dirty="0" smtClean="0"/>
              <a:t>Resides on hard drive: individual desktop, laptop</a:t>
            </a:r>
            <a:br>
              <a:rPr lang="en-US" sz="1800" dirty="0" smtClean="0"/>
            </a:br>
            <a:endParaRPr lang="en-US" sz="1800" dirty="0" smtClean="0"/>
          </a:p>
          <a:p>
            <a:pPr>
              <a:lnSpc>
                <a:spcPct val="80000"/>
              </a:lnSpc>
            </a:pPr>
            <a:r>
              <a:rPr lang="en-US" sz="1800" dirty="0" smtClean="0"/>
              <a:t>Document management systems</a:t>
            </a:r>
            <a:br>
              <a:rPr lang="en-US" sz="1800" dirty="0" smtClean="0"/>
            </a:br>
            <a:endParaRPr lang="en-US" sz="1800" dirty="0" smtClean="0"/>
          </a:p>
          <a:p>
            <a:pPr>
              <a:lnSpc>
                <a:spcPct val="80000"/>
              </a:lnSpc>
            </a:pPr>
            <a:r>
              <a:rPr lang="en-US" sz="1800" dirty="0" smtClean="0"/>
              <a:t>Portable media: jump drive, CD/DVD, optical disk</a:t>
            </a:r>
            <a:br>
              <a:rPr lang="en-US" sz="1800" dirty="0" smtClean="0"/>
            </a:br>
            <a:endParaRPr lang="en-US" sz="1800" dirty="0" smtClean="0"/>
          </a:p>
          <a:p>
            <a:pPr>
              <a:lnSpc>
                <a:spcPct val="80000"/>
              </a:lnSpc>
            </a:pPr>
            <a:r>
              <a:rPr lang="en-US" sz="1800" dirty="0" smtClean="0"/>
              <a:t>Portable devices: cell phones, </a:t>
            </a:r>
            <a:r>
              <a:rPr lang="en-US" sz="1800" dirty="0" err="1" smtClean="0"/>
              <a:t>Smartphones</a:t>
            </a:r>
            <a:r>
              <a:rPr lang="en-US" sz="1800" dirty="0" smtClean="0"/>
              <a:t>, </a:t>
            </a:r>
            <a:r>
              <a:rPr lang="en-US" sz="1800" dirty="0" err="1" smtClean="0"/>
              <a:t>Blackberrys</a:t>
            </a:r>
            <a:r>
              <a:rPr lang="en-US" sz="1800" dirty="0" smtClean="0"/>
              <a:t>, PDAs, other handhelds</a:t>
            </a:r>
            <a:br>
              <a:rPr lang="en-US" sz="1800" dirty="0" smtClean="0"/>
            </a:br>
            <a:endParaRPr lang="en-US" sz="2000" dirty="0" smtClean="0"/>
          </a:p>
          <a:p>
            <a:pPr>
              <a:lnSpc>
                <a:spcPct val="80000"/>
              </a:lnSpc>
            </a:pPr>
            <a:r>
              <a:rPr lang="en-US" sz="1800" dirty="0" smtClean="0"/>
              <a:t>Backup tapes (“</a:t>
            </a:r>
            <a:r>
              <a:rPr lang="en-US" sz="1800" dirty="0" smtClean="0"/>
              <a:t>snapshots”) or other remote of third party hosted places</a:t>
            </a:r>
            <a:r>
              <a:rPr lang="en-US" sz="1800" dirty="0" smtClean="0"/>
              <a:t/>
            </a:r>
            <a:br>
              <a:rPr lang="en-US" sz="1800" dirty="0" smtClean="0"/>
            </a:br>
            <a:endParaRPr lang="en-US" sz="1800" dirty="0" smtClean="0"/>
          </a:p>
          <a:p>
            <a:pPr>
              <a:lnSpc>
                <a:spcPct val="80000"/>
              </a:lnSpc>
            </a:pPr>
            <a:r>
              <a:rPr lang="en-US" sz="1800" dirty="0" smtClean="0"/>
              <a:t>Employee’s </a:t>
            </a:r>
            <a:r>
              <a:rPr lang="en-US" sz="1800" dirty="0" smtClean="0"/>
              <a:t>home </a:t>
            </a:r>
            <a:r>
              <a:rPr lang="en-US" sz="1800" dirty="0" smtClean="0"/>
              <a:t>computer</a:t>
            </a:r>
          </a:p>
          <a:p>
            <a:pPr>
              <a:lnSpc>
                <a:spcPct val="80000"/>
              </a:lnSpc>
            </a:pPr>
            <a:endParaRPr lang="en-US" sz="1800" dirty="0" smtClean="0"/>
          </a:p>
          <a:p>
            <a:pPr>
              <a:lnSpc>
                <a:spcPct val="80000"/>
              </a:lnSpc>
            </a:pPr>
            <a:r>
              <a:rPr lang="en-US" sz="1800" dirty="0" smtClean="0"/>
              <a:t>Web site, wiki, blog, voice mail, text messaging….</a:t>
            </a:r>
            <a:endParaRPr lang="en-US" sz="1600" dirty="0" smtClean="0"/>
          </a:p>
          <a:p>
            <a:pPr>
              <a:lnSpc>
                <a:spcPct val="80000"/>
              </a:lnSpc>
            </a:pPr>
            <a:endParaRPr lang="en-US"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p:cNvSpPr>
          <p:nvPr>
            <p:ph type="title"/>
          </p:nvPr>
        </p:nvSpPr>
        <p:spPr bwMode="auto">
          <a:xfrm>
            <a:off x="3810000" y="609600"/>
            <a:ext cx="5334000" cy="5715000"/>
          </a:xfrm>
        </p:spPr>
        <p:txBody>
          <a:bodyPr wrap="square" lIns="91440" tIns="45720" rIns="91440" bIns="45720" numCol="1" anchorCtr="0" compatLnSpc="1">
            <a:prstTxWarp prst="textNoShape">
              <a:avLst/>
            </a:prstTxWarp>
            <a:normAutofit fontScale="90000"/>
          </a:bodyPr>
          <a:lstStyle/>
          <a:p>
            <a:pPr>
              <a:defRPr/>
            </a:pPr>
            <a:r>
              <a:rPr lang="en-US" sz="3700" i="1" dirty="0" smtClean="0">
                <a:solidFill>
                  <a:srgbClr val="FFFF00"/>
                </a:solidFill>
                <a:effectLst/>
              </a:rPr>
              <a:t/>
            </a:r>
            <a:br>
              <a:rPr lang="en-US" sz="3700" i="1" dirty="0" smtClean="0">
                <a:solidFill>
                  <a:srgbClr val="FFFF00"/>
                </a:solidFill>
                <a:effectLst/>
              </a:rPr>
            </a:br>
            <a:r>
              <a:rPr lang="en-US" sz="800" i="1" dirty="0" smtClean="0">
                <a:solidFill>
                  <a:srgbClr val="FFFF00"/>
                </a:solidFill>
                <a:effectLst/>
              </a:rPr>
              <a:t/>
            </a:r>
            <a:br>
              <a:rPr lang="en-US" sz="800" i="1" dirty="0" smtClean="0">
                <a:solidFill>
                  <a:srgbClr val="FFFF00"/>
                </a:solidFill>
                <a:effectLst/>
              </a:rPr>
            </a:br>
            <a:r>
              <a:rPr lang="en-US" sz="800" i="1" dirty="0" smtClean="0">
                <a:solidFill>
                  <a:srgbClr val="FFFF00"/>
                </a:solidFill>
                <a:effectLst/>
              </a:rPr>
              <a:t/>
            </a:r>
            <a:br>
              <a:rPr lang="en-US" sz="800" i="1" dirty="0" smtClean="0">
                <a:solidFill>
                  <a:srgbClr val="FFFF00"/>
                </a:solidFill>
                <a:effectLst/>
              </a:rPr>
            </a:br>
            <a:r>
              <a:rPr lang="en-US" sz="2400" dirty="0" smtClean="0">
                <a:effectLst/>
              </a:rPr>
              <a:t>Sheer volume of e-mail produced</a:t>
            </a:r>
            <a:br>
              <a:rPr lang="en-US" sz="2400" dirty="0" smtClean="0">
                <a:effectLst/>
              </a:rPr>
            </a:br>
            <a:r>
              <a:rPr lang="en-US" sz="2400" dirty="0" smtClean="0">
                <a:effectLst/>
              </a:rPr>
              <a:t>is problematic – also consider these copies:</a:t>
            </a:r>
            <a:br>
              <a:rPr lang="en-US" sz="2400" dirty="0" smtClean="0">
                <a:effectLst/>
              </a:rPr>
            </a:br>
            <a:r>
              <a:rPr lang="en-US" sz="900" dirty="0" smtClean="0">
                <a:effectLst/>
              </a:rPr>
              <a:t/>
            </a:r>
            <a:br>
              <a:rPr lang="en-US" sz="900" dirty="0" smtClean="0">
                <a:effectLst/>
              </a:rPr>
            </a:br>
            <a:r>
              <a:rPr lang="en-US" sz="2900" dirty="0" smtClean="0">
                <a:effectLst/>
              </a:rPr>
              <a:t>     </a:t>
            </a:r>
            <a:r>
              <a:rPr lang="en-US" sz="2400" dirty="0" smtClean="0">
                <a:effectLst/>
              </a:rPr>
              <a:t>sender’s copy</a:t>
            </a:r>
            <a:br>
              <a:rPr lang="en-US" sz="2400" dirty="0" smtClean="0">
                <a:effectLst/>
              </a:rPr>
            </a:br>
            <a:r>
              <a:rPr lang="en-US" sz="2400" dirty="0" smtClean="0">
                <a:effectLst/>
              </a:rPr>
              <a:t>     recipient’s copy</a:t>
            </a:r>
            <a:br>
              <a:rPr lang="en-US" sz="2400" dirty="0" smtClean="0">
                <a:effectLst/>
              </a:rPr>
            </a:br>
            <a:r>
              <a:rPr lang="en-US" sz="2400" dirty="0" smtClean="0">
                <a:effectLst/>
              </a:rPr>
              <a:t>     </a:t>
            </a:r>
            <a:r>
              <a:rPr lang="en-US" sz="2400" dirty="0" err="1" smtClean="0">
                <a:effectLst/>
              </a:rPr>
              <a:t>cc:’s</a:t>
            </a:r>
            <a:r>
              <a:rPr lang="en-US" sz="2400" dirty="0" smtClean="0">
                <a:effectLst/>
              </a:rPr>
              <a:t/>
            </a:r>
            <a:br>
              <a:rPr lang="en-US" sz="2400" dirty="0" smtClean="0">
                <a:effectLst/>
              </a:rPr>
            </a:br>
            <a:r>
              <a:rPr lang="en-US" sz="2400" dirty="0" smtClean="0">
                <a:effectLst/>
              </a:rPr>
              <a:t>     router copy</a:t>
            </a:r>
            <a:br>
              <a:rPr lang="en-US" sz="2400" dirty="0" smtClean="0">
                <a:effectLst/>
              </a:rPr>
            </a:br>
            <a:r>
              <a:rPr lang="en-US" sz="2400" dirty="0" smtClean="0">
                <a:effectLst/>
              </a:rPr>
              <a:t>     disaster back up</a:t>
            </a:r>
            <a:br>
              <a:rPr lang="en-US" sz="2400" dirty="0" smtClean="0">
                <a:effectLst/>
              </a:rPr>
            </a:br>
            <a:r>
              <a:rPr lang="en-US" sz="2400" dirty="0" smtClean="0">
                <a:effectLst/>
              </a:rPr>
              <a:t>    “personal” archives</a:t>
            </a:r>
            <a:br>
              <a:rPr lang="en-US" sz="2400" dirty="0" smtClean="0">
                <a:effectLst/>
              </a:rPr>
            </a:br>
            <a:r>
              <a:rPr lang="en-US" sz="2400" dirty="0" smtClean="0">
                <a:effectLst/>
              </a:rPr>
              <a:t>     organizational archive</a:t>
            </a:r>
            <a:br>
              <a:rPr lang="en-US" sz="2400" dirty="0" smtClean="0">
                <a:effectLst/>
              </a:rPr>
            </a:br>
            <a:r>
              <a:rPr lang="en-US" sz="2400" dirty="0" smtClean="0">
                <a:effectLst/>
              </a:rPr>
              <a:t>     attachments</a:t>
            </a:r>
            <a:br>
              <a:rPr lang="en-US" sz="2400" dirty="0" smtClean="0">
                <a:effectLst/>
              </a:rPr>
            </a:br>
            <a:r>
              <a:rPr lang="en-US" sz="2400" dirty="0" smtClean="0">
                <a:effectLst/>
              </a:rPr>
              <a:t/>
            </a:r>
            <a:br>
              <a:rPr lang="en-US" sz="2400" dirty="0" smtClean="0">
                <a:effectLst/>
              </a:rPr>
            </a:br>
            <a:r>
              <a:rPr lang="en-US" sz="2900" dirty="0" smtClean="0">
                <a:effectLst/>
              </a:rPr>
              <a:t>				etc….</a:t>
            </a:r>
            <a:r>
              <a:rPr lang="en-US" sz="2900" i="1" dirty="0" smtClean="0">
                <a:effectLst/>
              </a:rPr>
              <a:t/>
            </a:r>
            <a:br>
              <a:rPr lang="en-US" sz="2900" i="1" dirty="0" smtClean="0">
                <a:effectLst/>
              </a:rPr>
            </a:br>
            <a:endParaRPr lang="en-US" sz="2900" i="1" dirty="0" smtClean="0">
              <a:effectLst/>
            </a:endParaRPr>
          </a:p>
        </p:txBody>
      </p:sp>
      <p:sp>
        <p:nvSpPr>
          <p:cNvPr id="138243" name="Rectangle 3"/>
          <p:cNvSpPr>
            <a:spLocks noGrp="1"/>
          </p:cNvSpPr>
          <p:nvPr>
            <p:ph type="body" sz="half" idx="1"/>
          </p:nvPr>
        </p:nvSpPr>
        <p:spPr>
          <a:xfrm>
            <a:off x="685800" y="5410200"/>
            <a:ext cx="7772400" cy="762000"/>
          </a:xfrm>
        </p:spPr>
        <p:txBody>
          <a:bodyPr/>
          <a:lstStyle/>
          <a:p>
            <a:pPr>
              <a:buFont typeface="Wingdings 3" pitchFamily="18" charset="2"/>
              <a:buNone/>
            </a:pPr>
            <a:r>
              <a:rPr lang="en-US" sz="2800" smtClean="0"/>
              <a:t>	</a:t>
            </a:r>
            <a:endParaRPr lang="en-US" sz="2800" i="1" smtClean="0"/>
          </a:p>
        </p:txBody>
      </p:sp>
      <p:pic>
        <p:nvPicPr>
          <p:cNvPr id="13316" name="Picture 4" descr="j0397959"/>
          <p:cNvPicPr>
            <a:picLocks noGrp="1" noChangeAspect="1" noChangeArrowheads="1"/>
          </p:cNvPicPr>
          <p:nvPr>
            <p:ph sz="half" idx="2"/>
          </p:nvPr>
        </p:nvPicPr>
        <p:blipFill>
          <a:blip r:embed="rId3" cstate="print"/>
          <a:srcRect/>
          <a:stretch>
            <a:fillRect/>
          </a:stretch>
        </p:blipFill>
        <p:spPr>
          <a:xfrm>
            <a:off x="941388" y="2519363"/>
            <a:ext cx="3227387" cy="2968625"/>
          </a:xfrm>
          <a:noFill/>
        </p:spPr>
      </p:pic>
      <p:sp>
        <p:nvSpPr>
          <p:cNvPr id="13317" name="Text Box 5"/>
          <p:cNvSpPr txBox="1">
            <a:spLocks noChangeArrowheads="1"/>
          </p:cNvSpPr>
          <p:nvPr/>
        </p:nvSpPr>
        <p:spPr bwMode="auto">
          <a:xfrm>
            <a:off x="914400" y="1030288"/>
            <a:ext cx="2132013" cy="641350"/>
          </a:xfrm>
          <a:prstGeom prst="rect">
            <a:avLst/>
          </a:prstGeom>
          <a:noFill/>
          <a:ln w="9525">
            <a:noFill/>
            <a:miter lim="800000"/>
            <a:headEnd/>
            <a:tailEnd/>
          </a:ln>
        </p:spPr>
        <p:txBody>
          <a:bodyPr>
            <a:spAutoFit/>
          </a:bodyPr>
          <a:lstStyle/>
          <a:p>
            <a:r>
              <a:rPr lang="en-US"/>
              <a:t> </a:t>
            </a:r>
            <a:r>
              <a:rPr lang="en-US" sz="3600" b="1" i="1">
                <a:solidFill>
                  <a:srgbClr val="3399FF"/>
                </a:solidFill>
              </a:rPr>
              <a:t>E-mails:</a:t>
            </a:r>
            <a:r>
              <a:rPr lang="en-US" sz="2800">
                <a:solidFill>
                  <a:srgbClr val="3399FF"/>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Effect transition="in" filter="fade">
                                      <p:cBhvr>
                                        <p:cTn id="7" dur="1000"/>
                                        <p:tgtEl>
                                          <p:spTgt spid="138243">
                                            <p:txEl>
                                              <p:pRg st="0" end="0"/>
                                            </p:txEl>
                                          </p:spTgt>
                                        </p:tgtEl>
                                      </p:cBhvr>
                                    </p:animEffect>
                                    <p:anim calcmode="lin" valueType="num">
                                      <p:cBhvr>
                                        <p:cTn id="8" dur="1000" fill="hold"/>
                                        <p:tgtEl>
                                          <p:spTgt spid="13824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3824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824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p:cNvSpPr>
          <p:nvPr>
            <p:ph type="title"/>
          </p:nvPr>
        </p:nvSpPr>
        <p:spPr bwMode="auto">
          <a:xfrm>
            <a:off x="762000" y="914400"/>
            <a:ext cx="8001000" cy="838200"/>
          </a:xfrm>
        </p:spPr>
        <p:txBody>
          <a:bodyPr wrap="square" lIns="91440" tIns="45720" rIns="91440" bIns="45720" numCol="1" anchorCtr="0" compatLnSpc="1">
            <a:prstTxWarp prst="textNoShape">
              <a:avLst/>
            </a:prstTxWarp>
            <a:normAutofit fontScale="90000"/>
          </a:bodyPr>
          <a:lstStyle/>
          <a:p>
            <a:pPr algn="ctr">
              <a:defRPr/>
            </a:pPr>
            <a:r>
              <a:rPr lang="en-US" sz="2900" i="1" smtClean="0">
                <a:solidFill>
                  <a:srgbClr val="3399FF"/>
                </a:solidFill>
                <a:effectLst/>
              </a:rPr>
              <a:t>E-Mail Might Need to be </a:t>
            </a:r>
            <a:r>
              <a:rPr lang="en-US" sz="2900" i="1" u="sng" smtClean="0">
                <a:solidFill>
                  <a:srgbClr val="3399FF"/>
                </a:solidFill>
                <a:effectLst/>
              </a:rPr>
              <a:t>Searched, Retrieved and/or Produced</a:t>
            </a:r>
            <a:r>
              <a:rPr lang="en-US" sz="2900" i="1" smtClean="0">
                <a:solidFill>
                  <a:srgbClr val="3399FF"/>
                </a:solidFill>
                <a:effectLst/>
              </a:rPr>
              <a:t> because of:</a:t>
            </a:r>
          </a:p>
        </p:txBody>
      </p:sp>
      <p:sp>
        <p:nvSpPr>
          <p:cNvPr id="14339" name="Rectangle 3"/>
          <p:cNvSpPr>
            <a:spLocks noGrp="1"/>
          </p:cNvSpPr>
          <p:nvPr>
            <p:ph type="body" idx="1"/>
          </p:nvPr>
        </p:nvSpPr>
        <p:spPr>
          <a:xfrm>
            <a:off x="838200" y="2133600"/>
            <a:ext cx="7467600" cy="4267200"/>
          </a:xfrm>
        </p:spPr>
        <p:txBody>
          <a:bodyPr/>
          <a:lstStyle/>
          <a:p>
            <a:pPr>
              <a:lnSpc>
                <a:spcPct val="90000"/>
              </a:lnSpc>
            </a:pPr>
            <a:r>
              <a:rPr lang="en-US" sz="2000" dirty="0" smtClean="0"/>
              <a:t>Individual employee request</a:t>
            </a:r>
          </a:p>
          <a:p>
            <a:pPr>
              <a:lnSpc>
                <a:spcPct val="90000"/>
              </a:lnSpc>
            </a:pPr>
            <a:r>
              <a:rPr lang="en-US" sz="2000" dirty="0" smtClean="0"/>
              <a:t>Employer:</a:t>
            </a:r>
          </a:p>
          <a:p>
            <a:pPr lvl="1">
              <a:lnSpc>
                <a:spcPct val="90000"/>
              </a:lnSpc>
            </a:pPr>
            <a:r>
              <a:rPr lang="en-US" sz="1800" dirty="0" smtClean="0"/>
              <a:t>monitoring of use of district resources: use of e-mail and internet, compliance with AUP</a:t>
            </a:r>
          </a:p>
          <a:p>
            <a:pPr lvl="1">
              <a:lnSpc>
                <a:spcPct val="90000"/>
              </a:lnSpc>
            </a:pPr>
            <a:r>
              <a:rPr lang="en-US" sz="1800" dirty="0" smtClean="0"/>
              <a:t>internal investigation of alleged misconduct by employee or student</a:t>
            </a:r>
          </a:p>
          <a:p>
            <a:pPr>
              <a:lnSpc>
                <a:spcPct val="90000"/>
              </a:lnSpc>
            </a:pPr>
            <a:r>
              <a:rPr lang="en-US" sz="2000" dirty="0" smtClean="0"/>
              <a:t>Police/FBI investigation</a:t>
            </a:r>
          </a:p>
          <a:p>
            <a:pPr>
              <a:lnSpc>
                <a:spcPct val="90000"/>
              </a:lnSpc>
            </a:pPr>
            <a:r>
              <a:rPr lang="en-US" sz="2000" dirty="0" smtClean="0"/>
              <a:t>Union request</a:t>
            </a:r>
          </a:p>
          <a:p>
            <a:pPr>
              <a:lnSpc>
                <a:spcPct val="90000"/>
              </a:lnSpc>
            </a:pPr>
            <a:r>
              <a:rPr lang="en-US" sz="2000" dirty="0" smtClean="0"/>
              <a:t>Freedom of Information Law (“FOIL”) request</a:t>
            </a:r>
          </a:p>
          <a:p>
            <a:pPr>
              <a:lnSpc>
                <a:spcPct val="90000"/>
              </a:lnSpc>
            </a:pPr>
            <a:r>
              <a:rPr lang="en-US" sz="2000" dirty="0" smtClean="0"/>
              <a:t>FERPA/IDEA request</a:t>
            </a:r>
          </a:p>
          <a:p>
            <a:pPr>
              <a:lnSpc>
                <a:spcPct val="90000"/>
              </a:lnSpc>
            </a:pPr>
            <a:r>
              <a:rPr lang="en-US" sz="2000" dirty="0" smtClean="0"/>
              <a:t>Etc.</a:t>
            </a:r>
            <a:endParaRPr lang="en-US" sz="2300" dirty="0" smtClean="0"/>
          </a:p>
          <a:p>
            <a:pPr>
              <a:lnSpc>
                <a:spcPct val="90000"/>
              </a:lnSpc>
            </a:pPr>
            <a:endParaRPr lang="en-US"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idx="4294967295"/>
          </p:nvPr>
        </p:nvSpPr>
        <p:spPr bwMode="auto">
          <a:xfrm>
            <a:off x="762000" y="914400"/>
            <a:ext cx="8001000" cy="838200"/>
          </a:xfrm>
        </p:spPr>
        <p:txBody>
          <a:bodyPr wrap="square" lIns="91440" tIns="45720" rIns="91440" bIns="45720" numCol="1" anchor="t" anchorCtr="0" compatLnSpc="1">
            <a:prstTxWarp prst="textNoShape">
              <a:avLst/>
            </a:prstTxWarp>
            <a:normAutofit fontScale="90000"/>
          </a:bodyPr>
          <a:lstStyle/>
          <a:p>
            <a:pPr algn="ctr" eaLnBrk="1" hangingPunct="1">
              <a:defRPr/>
            </a:pPr>
            <a:r>
              <a:rPr lang="en-US" sz="2900" i="1" smtClean="0">
                <a:solidFill>
                  <a:srgbClr val="3399FF"/>
                </a:solidFill>
                <a:effectLst/>
              </a:rPr>
              <a:t>E-Mail Might Need to be </a:t>
            </a:r>
            <a:r>
              <a:rPr lang="en-US" sz="2900" i="1" u="sng" smtClean="0">
                <a:solidFill>
                  <a:srgbClr val="3399FF"/>
                </a:solidFill>
                <a:effectLst/>
              </a:rPr>
              <a:t>Searched</a:t>
            </a:r>
            <a:r>
              <a:rPr lang="en-US" sz="2900" i="1" smtClean="0">
                <a:solidFill>
                  <a:srgbClr val="3399FF"/>
                </a:solidFill>
                <a:effectLst/>
              </a:rPr>
              <a:t>, </a:t>
            </a:r>
            <a:r>
              <a:rPr lang="en-US" sz="2900" i="1" u="sng" smtClean="0">
                <a:solidFill>
                  <a:srgbClr val="3399FF"/>
                </a:solidFill>
                <a:effectLst/>
              </a:rPr>
              <a:t>Retrieved and/or Produced</a:t>
            </a:r>
            <a:r>
              <a:rPr lang="en-US" sz="2900" i="1" smtClean="0">
                <a:solidFill>
                  <a:srgbClr val="3399FF"/>
                </a:solidFill>
                <a:effectLst/>
              </a:rPr>
              <a:t> Because of</a:t>
            </a:r>
            <a:r>
              <a:rPr lang="en-US" sz="2900" i="1" smtClean="0">
                <a:solidFill>
                  <a:srgbClr val="FFFF00"/>
                </a:solidFill>
                <a:effectLst/>
              </a:rPr>
              <a:t>:</a:t>
            </a:r>
          </a:p>
        </p:txBody>
      </p:sp>
      <p:sp>
        <p:nvSpPr>
          <p:cNvPr id="15363" name="Rectangle 3"/>
          <p:cNvSpPr>
            <a:spLocks noGrp="1" noChangeArrowheads="1"/>
          </p:cNvSpPr>
          <p:nvPr>
            <p:ph type="body" idx="4294967295"/>
          </p:nvPr>
        </p:nvSpPr>
        <p:spPr>
          <a:xfrm>
            <a:off x="381000" y="2590800"/>
            <a:ext cx="8382000" cy="3505200"/>
          </a:xfrm>
        </p:spPr>
        <p:txBody>
          <a:bodyPr/>
          <a:lstStyle/>
          <a:p>
            <a:pPr eaLnBrk="1" hangingPunct="1"/>
            <a:r>
              <a:rPr lang="en-US" sz="2300" dirty="0" smtClean="0"/>
              <a:t>Current litigation:</a:t>
            </a:r>
            <a:r>
              <a:rPr lang="en-US" sz="2300" i="1" dirty="0" smtClean="0"/>
              <a:t/>
            </a:r>
            <a:br>
              <a:rPr lang="en-US" sz="2300" i="1" dirty="0" smtClean="0"/>
            </a:br>
            <a:endParaRPr lang="en-US" sz="800" i="1" dirty="0" smtClean="0"/>
          </a:p>
          <a:p>
            <a:pPr lvl="1" eaLnBrk="1" hangingPunct="1"/>
            <a:r>
              <a:rPr lang="en-US" sz="1800" dirty="0" smtClean="0"/>
              <a:t>Obligation to provide information you wish to use to support claims or defenses in pending lawsuit, arbitration or other proceeding </a:t>
            </a:r>
            <a:br>
              <a:rPr lang="en-US" sz="1800" dirty="0" smtClean="0"/>
            </a:br>
            <a:endParaRPr lang="en-US" sz="900" dirty="0" smtClean="0"/>
          </a:p>
          <a:p>
            <a:pPr lvl="1" eaLnBrk="1" hangingPunct="1"/>
            <a:r>
              <a:rPr lang="en-US" sz="1800" dirty="0" smtClean="0"/>
              <a:t>Specific discovery request from other party in pending lawsuit, to produce designated information</a:t>
            </a:r>
            <a:br>
              <a:rPr lang="en-US" sz="1800" dirty="0" smtClean="0"/>
            </a:br>
            <a:endParaRPr lang="en-US" sz="1800" dirty="0" smtClean="0"/>
          </a:p>
          <a:p>
            <a:pPr eaLnBrk="1" hangingPunct="1">
              <a:buFont typeface="Wingdings 3" pitchFamily="18" charset="2"/>
              <a:buNone/>
            </a:pPr>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idx="4294967295"/>
          </p:nvPr>
        </p:nvSpPr>
        <p:spPr bwMode="auto">
          <a:xfrm>
            <a:off x="685800" y="685800"/>
            <a:ext cx="8001000" cy="838200"/>
          </a:xfrm>
        </p:spPr>
        <p:txBody>
          <a:bodyPr wrap="square" lIns="91440" tIns="45720" rIns="91440" bIns="45720" numCol="1" anchor="t" anchorCtr="0" compatLnSpc="1">
            <a:prstTxWarp prst="textNoShape">
              <a:avLst/>
            </a:prstTxWarp>
            <a:normAutofit fontScale="90000"/>
          </a:bodyPr>
          <a:lstStyle/>
          <a:p>
            <a:pPr algn="ctr" eaLnBrk="1" hangingPunct="1">
              <a:defRPr/>
            </a:pPr>
            <a:r>
              <a:rPr lang="en-US" sz="3300" i="1" smtClean="0">
                <a:solidFill>
                  <a:srgbClr val="3399FF"/>
                </a:solidFill>
                <a:effectLst/>
              </a:rPr>
              <a:t>Reasons E-Mail Might Need to be </a:t>
            </a:r>
            <a:r>
              <a:rPr lang="en-US" sz="3300" i="1" u="sng" smtClean="0">
                <a:solidFill>
                  <a:srgbClr val="3399FF"/>
                </a:solidFill>
                <a:effectLst/>
              </a:rPr>
              <a:t>Retained</a:t>
            </a:r>
            <a:r>
              <a:rPr lang="en-US" sz="3300" i="1" smtClean="0">
                <a:solidFill>
                  <a:srgbClr val="3399FF"/>
                </a:solidFill>
                <a:effectLst/>
              </a:rPr>
              <a:t> for a Certain Period of Time:</a:t>
            </a:r>
          </a:p>
        </p:txBody>
      </p:sp>
      <p:sp>
        <p:nvSpPr>
          <p:cNvPr id="16387" name="Rectangle 3"/>
          <p:cNvSpPr>
            <a:spLocks noGrp="1" noChangeArrowheads="1"/>
          </p:cNvSpPr>
          <p:nvPr>
            <p:ph type="body" idx="4294967295"/>
          </p:nvPr>
        </p:nvSpPr>
        <p:spPr>
          <a:xfrm>
            <a:off x="457200" y="2057400"/>
            <a:ext cx="8382000" cy="4572000"/>
          </a:xfrm>
        </p:spPr>
        <p:txBody>
          <a:bodyPr/>
          <a:lstStyle/>
          <a:p>
            <a:pPr lvl="1" eaLnBrk="1" hangingPunct="1">
              <a:lnSpc>
                <a:spcPct val="80000"/>
              </a:lnSpc>
              <a:buFont typeface="Verdana" pitchFamily="34" charset="0"/>
              <a:buNone/>
            </a:pPr>
            <a:endParaRPr lang="en-US" sz="900" dirty="0" smtClean="0"/>
          </a:p>
          <a:p>
            <a:pPr eaLnBrk="1" hangingPunct="1">
              <a:lnSpc>
                <a:spcPct val="80000"/>
              </a:lnSpc>
            </a:pPr>
            <a:r>
              <a:rPr lang="en-US" sz="1800" dirty="0" smtClean="0"/>
              <a:t>“Litigation hold” has been imposed (</a:t>
            </a:r>
            <a:r>
              <a:rPr lang="en-US" sz="1800" i="1" dirty="0" smtClean="0"/>
              <a:t>e.g.,</a:t>
            </a:r>
            <a:r>
              <a:rPr lang="en-US" sz="1800" dirty="0" smtClean="0"/>
              <a:t> “E-Discovery rules”)</a:t>
            </a:r>
            <a:br>
              <a:rPr lang="en-US" sz="1800" dirty="0" smtClean="0"/>
            </a:br>
            <a:endParaRPr lang="en-US" sz="1800" dirty="0" smtClean="0"/>
          </a:p>
          <a:p>
            <a:pPr lvl="1" eaLnBrk="1" hangingPunct="1">
              <a:lnSpc>
                <a:spcPct val="80000"/>
              </a:lnSpc>
            </a:pPr>
            <a:r>
              <a:rPr lang="en-US" sz="1800" dirty="0" smtClean="0"/>
              <a:t>Duty to preserve arises whenever a party </a:t>
            </a:r>
            <a:r>
              <a:rPr lang="en-US" sz="1800" i="1" dirty="0" smtClean="0"/>
              <a:t>reasonably anticipates</a:t>
            </a:r>
            <a:r>
              <a:rPr lang="en-US" sz="1800" dirty="0" smtClean="0"/>
              <a:t> litigation</a:t>
            </a:r>
            <a:br>
              <a:rPr lang="en-US" sz="1800" dirty="0" smtClean="0"/>
            </a:br>
            <a:endParaRPr lang="en-US" sz="1800" dirty="0" smtClean="0"/>
          </a:p>
          <a:p>
            <a:pPr lvl="1" eaLnBrk="1" hangingPunct="1">
              <a:lnSpc>
                <a:spcPct val="80000"/>
              </a:lnSpc>
            </a:pPr>
            <a:r>
              <a:rPr lang="en-US" sz="1800" dirty="0" smtClean="0"/>
              <a:t>Sanctions for failure to produce</a:t>
            </a:r>
            <a:br>
              <a:rPr lang="en-US" sz="1800" dirty="0" smtClean="0"/>
            </a:br>
            <a:endParaRPr lang="en-US" sz="1800" dirty="0" smtClean="0"/>
          </a:p>
          <a:p>
            <a:pPr lvl="1" eaLnBrk="1" hangingPunct="1">
              <a:lnSpc>
                <a:spcPct val="80000"/>
              </a:lnSpc>
            </a:pPr>
            <a:r>
              <a:rPr lang="en-US" sz="1800" dirty="0" smtClean="0"/>
              <a:t>Subject to “spoliation” claim</a:t>
            </a:r>
            <a:br>
              <a:rPr lang="en-US" sz="1800" dirty="0" smtClean="0"/>
            </a:br>
            <a:r>
              <a:rPr lang="en-US" sz="1800" dirty="0" smtClean="0"/>
              <a:t/>
            </a:r>
            <a:br>
              <a:rPr lang="en-US" sz="1800" dirty="0" smtClean="0"/>
            </a:br>
            <a:endParaRPr lang="en-US" sz="1800" dirty="0" smtClean="0"/>
          </a:p>
          <a:p>
            <a:pPr eaLnBrk="1" hangingPunct="1">
              <a:lnSpc>
                <a:spcPct val="80000"/>
              </a:lnSpc>
            </a:pPr>
            <a:r>
              <a:rPr lang="en-US" sz="1800" dirty="0" smtClean="0"/>
              <a:t>“Safe Harbor” - Sanctions </a:t>
            </a:r>
            <a:r>
              <a:rPr lang="en-US" sz="1800" i="1" dirty="0" smtClean="0"/>
              <a:t>cannot</a:t>
            </a:r>
            <a:r>
              <a:rPr lang="en-US" sz="1800" dirty="0" smtClean="0"/>
              <a:t> be imposed for failing to produce ESI lost as a result of the routine, good-faith operation of an electronic information system</a:t>
            </a:r>
            <a:br>
              <a:rPr lang="en-US" sz="1800" dirty="0" smtClean="0"/>
            </a:br>
            <a:r>
              <a:rPr lang="en-US" sz="800" dirty="0" smtClean="0"/>
              <a:t/>
            </a:r>
            <a:br>
              <a:rPr lang="en-US" sz="800" dirty="0" smtClean="0"/>
            </a:br>
            <a:endParaRPr lang="en-US" sz="800" dirty="0" smtClean="0"/>
          </a:p>
          <a:p>
            <a:pPr lvl="1" eaLnBrk="1" hangingPunct="1">
              <a:lnSpc>
                <a:spcPct val="80000"/>
              </a:lnSpc>
            </a:pPr>
            <a:r>
              <a:rPr lang="en-US" sz="1600" dirty="0" smtClean="0"/>
              <a:t>BUT “good faith” may involve </a:t>
            </a:r>
            <a:r>
              <a:rPr lang="en-US" sz="1600" i="1" dirty="0" smtClean="0"/>
              <a:t>intervention</a:t>
            </a:r>
            <a:r>
              <a:rPr lang="en-US" sz="1600" dirty="0" smtClean="0"/>
              <a:t> to modify or suspend certain features of that routine operation to prevent the loss of ESI, if that ESI is subject to a preservation obligation</a:t>
            </a:r>
            <a:br>
              <a:rPr lang="en-US" sz="1600" dirty="0" smtClean="0"/>
            </a:br>
            <a:endParaRPr lang="en-US"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p:cNvSpPr>
          <p:nvPr>
            <p:ph type="title"/>
          </p:nvPr>
        </p:nvSpPr>
        <p:spPr bwMode="auto">
          <a:xfrm>
            <a:off x="609600" y="990600"/>
            <a:ext cx="8001000" cy="838200"/>
          </a:xfrm>
        </p:spPr>
        <p:txBody>
          <a:bodyPr wrap="square" lIns="91440" tIns="45720" rIns="91440" bIns="45720" numCol="1" anchorCtr="0" compatLnSpc="1">
            <a:prstTxWarp prst="textNoShape">
              <a:avLst/>
            </a:prstTxWarp>
            <a:normAutofit fontScale="90000"/>
          </a:bodyPr>
          <a:lstStyle/>
          <a:p>
            <a:pPr algn="ctr">
              <a:defRPr/>
            </a:pPr>
            <a:r>
              <a:rPr lang="en-US" sz="3300" i="1" smtClean="0">
                <a:solidFill>
                  <a:srgbClr val="3399FF"/>
                </a:solidFill>
                <a:effectLst/>
              </a:rPr>
              <a:t>Reasons E-Mail Might Need to be </a:t>
            </a:r>
            <a:r>
              <a:rPr lang="en-US" sz="3300" i="1" u="sng" smtClean="0">
                <a:solidFill>
                  <a:srgbClr val="3399FF"/>
                </a:solidFill>
                <a:effectLst/>
              </a:rPr>
              <a:t>Retained</a:t>
            </a:r>
            <a:r>
              <a:rPr lang="en-US" sz="3300" i="1" smtClean="0">
                <a:solidFill>
                  <a:srgbClr val="3399FF"/>
                </a:solidFill>
                <a:effectLst/>
              </a:rPr>
              <a:t> for a Certain Period of Time:</a:t>
            </a:r>
          </a:p>
        </p:txBody>
      </p:sp>
      <p:sp>
        <p:nvSpPr>
          <p:cNvPr id="17411" name="Rectangle 3"/>
          <p:cNvSpPr>
            <a:spLocks noGrp="1"/>
          </p:cNvSpPr>
          <p:nvPr>
            <p:ph type="body" idx="1"/>
          </p:nvPr>
        </p:nvSpPr>
        <p:spPr>
          <a:xfrm>
            <a:off x="381000" y="2590800"/>
            <a:ext cx="8382000" cy="3581400"/>
          </a:xfrm>
        </p:spPr>
        <p:txBody>
          <a:bodyPr/>
          <a:lstStyle/>
          <a:p>
            <a:r>
              <a:rPr lang="en-US" smtClean="0"/>
              <a:t>NYS Records Retention and Disposition Schedule ED-1</a:t>
            </a:r>
            <a:br>
              <a:rPr lang="en-US" smtClean="0"/>
            </a:br>
            <a:endParaRPr lang="en-US" smtClean="0"/>
          </a:p>
          <a:p>
            <a:pPr lvl="1"/>
            <a:r>
              <a:rPr lang="en-US" sz="1800" smtClean="0"/>
              <a:t>Minimum length of time records of local government must be kept</a:t>
            </a:r>
            <a:br>
              <a:rPr lang="en-US" sz="1800" smtClean="0"/>
            </a:br>
            <a:endParaRPr lang="en-US" sz="1800" smtClean="0"/>
          </a:p>
          <a:p>
            <a:pPr lvl="1"/>
            <a:r>
              <a:rPr lang="en-US" sz="1800" smtClean="0"/>
              <a:t>School districts and BOCES</a:t>
            </a:r>
            <a:br>
              <a:rPr lang="en-US" sz="1800" smtClean="0"/>
            </a:br>
            <a:endParaRPr lang="en-US" sz="1800" smtClean="0"/>
          </a:p>
          <a:p>
            <a:pPr lvl="1"/>
            <a:r>
              <a:rPr lang="en-US" sz="1800" u="sng" smtClean="0">
                <a:hlinkClick r:id="rId3"/>
              </a:rPr>
              <a:t>http://www.archives.nysed.gov/a/records/mr_pub_ed1.pdf</a:t>
            </a:r>
            <a:endParaRPr lang="en-US" sz="1800" u="sng"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themeOverride>
</file>

<file path=ppt/theme/themeOverride2.xml><?xml version="1.0" encoding="utf-8"?>
<a:themeOverride xmlns:a="http://schemas.openxmlformats.org/drawingml/2006/main">
  <a:clrScheme name="">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themeOverride>
</file>

<file path=ppt/theme/themeOverride3.xml><?xml version="1.0" encoding="utf-8"?>
<a:themeOverride xmlns:a="http://schemas.openxmlformats.org/drawingml/2006/main">
  <a:clrScheme name="">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themeOverride>
</file>

<file path=ppt/theme/themeOverride4.xml><?xml version="1.0" encoding="utf-8"?>
<a:themeOverride xmlns:a="http://schemas.openxmlformats.org/drawingml/2006/main">
  <a:clrScheme name="">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883</TotalTime>
  <Words>869</Words>
  <Application>Microsoft Office PowerPoint</Application>
  <PresentationFormat>On-screen Show (4:3)</PresentationFormat>
  <Paragraphs>217</Paragraphs>
  <Slides>39</Slides>
  <Notes>24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Concourse</vt:lpstr>
      <vt:lpstr>Slide 1</vt:lpstr>
      <vt:lpstr>In this portion:</vt:lpstr>
      <vt:lpstr>Why we are concerned:</vt:lpstr>
      <vt:lpstr>Electronic information:  Where could it be?</vt:lpstr>
      <vt:lpstr>   Sheer volume of e-mail produced is problematic – also consider these copies:       sender’s copy      recipient’s copy      cc:’s      router copy      disaster back up     “personal” archives      organizational archive      attachments      etc…. </vt:lpstr>
      <vt:lpstr>E-Mail Might Need to be Searched, Retrieved and/or Produced because of:</vt:lpstr>
      <vt:lpstr>E-Mail Might Need to be Searched, Retrieved and/or Produced Because of:</vt:lpstr>
      <vt:lpstr>Reasons E-Mail Might Need to be Retained for a Certain Period of Time:</vt:lpstr>
      <vt:lpstr>Reasons E-Mail Might Need to be Retained for a Certain Period of Time:</vt:lpstr>
      <vt:lpstr>Slide 10</vt:lpstr>
      <vt:lpstr>Slide 11</vt:lpstr>
      <vt:lpstr>Slide 12</vt:lpstr>
      <vt:lpstr>Slide 13</vt:lpstr>
      <vt:lpstr>Slide 14</vt:lpstr>
      <vt:lpstr>Slide 15</vt:lpstr>
      <vt:lpstr>Slide 16</vt:lpstr>
      <vt:lpstr>Don’t overlook other sources of retention periods:</vt:lpstr>
      <vt:lpstr>New York State Archives</vt:lpstr>
      <vt:lpstr>Ideas for Effective Staff Training</vt:lpstr>
      <vt:lpstr>Make sure employees know the answers:</vt:lpstr>
      <vt:lpstr>Make sure employees know the answers:</vt:lpstr>
      <vt:lpstr>Make sure employees know the answers:</vt:lpstr>
      <vt:lpstr>Is an E-Mail Archiving Solution Right for You?</vt:lpstr>
      <vt:lpstr>An E-mail archiving solution  can help you to:</vt:lpstr>
      <vt:lpstr>An e-mail archival solution:</vt:lpstr>
      <vt:lpstr>Slide 26</vt:lpstr>
      <vt:lpstr>“Individual Search and Retrieval” Application</vt:lpstr>
      <vt:lpstr>Variety of Search Options</vt:lpstr>
      <vt:lpstr>MailMeter ISR Search Example</vt:lpstr>
      <vt:lpstr>Message Retrieval Example</vt:lpstr>
      <vt:lpstr>“Investigate”Application</vt:lpstr>
      <vt:lpstr>Slide 32</vt:lpstr>
      <vt:lpstr>Slide 33</vt:lpstr>
      <vt:lpstr>Slide 34</vt:lpstr>
      <vt:lpstr>Slide 35</vt:lpstr>
      <vt:lpstr>Slide 36</vt:lpstr>
      <vt:lpstr>New challenges….</vt:lpstr>
      <vt:lpstr>Getting started:</vt:lpstr>
      <vt:lpstr>Questions…</vt:lpstr>
    </vt:vector>
  </TitlesOfParts>
  <Company>Erie 1 BOCES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 you at risk with email use in your district?</dc:title>
  <dc:creator>darlingt</dc:creator>
  <cp:lastModifiedBy>Carol Barber</cp:lastModifiedBy>
  <cp:revision>91</cp:revision>
  <dcterms:created xsi:type="dcterms:W3CDTF">2008-08-27T13:19:35Z</dcterms:created>
  <dcterms:modified xsi:type="dcterms:W3CDTF">2010-07-13T23:51:34Z</dcterms:modified>
</cp:coreProperties>
</file>